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8" r:id="rId3"/>
    <p:sldId id="342" r:id="rId4"/>
    <p:sldId id="314" r:id="rId5"/>
    <p:sldId id="337" r:id="rId6"/>
    <p:sldId id="344" r:id="rId7"/>
    <p:sldId id="267" r:id="rId8"/>
    <p:sldId id="274" r:id="rId9"/>
    <p:sldId id="346" r:id="rId10"/>
    <p:sldId id="335" r:id="rId11"/>
    <p:sldId id="272" r:id="rId12"/>
    <p:sldId id="287" r:id="rId13"/>
    <p:sldId id="305" r:id="rId14"/>
    <p:sldId id="270" r:id="rId15"/>
    <p:sldId id="293" r:id="rId16"/>
    <p:sldId id="345" r:id="rId17"/>
    <p:sldId id="298" r:id="rId18"/>
    <p:sldId id="328" r:id="rId1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Puerto" initials="DP" lastIdx="1" clrIdx="0">
    <p:extLst>
      <p:ext uri="{19B8F6BF-5375-455C-9EA6-DF929625EA0E}">
        <p15:presenceInfo xmlns:p15="http://schemas.microsoft.com/office/powerpoint/2012/main" userId="S-1-5-21-2719858886-3529296574-3250859341-12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241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E8100C-0D36-F9B0-B6E5-EE321679CA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592FF-3650-A975-3C28-3D3D3B149E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4A7DC-84A0-43DE-97E4-C387F67063B3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AD810A-161F-3C4A-195B-783D05B956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685A0-05A6-0A1E-9C22-3AF36A98E7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9CB60-B0B4-419B-9A9F-1044B934C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73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9C062-CF64-40FA-B9C1-87F59A957FE5}" type="datetimeFigureOut">
              <a:rPr lang="en-US" smtClean="0"/>
              <a:pPr/>
              <a:t>9/8/2023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9B7BDD-38C7-4D6D-8D2E-F4557071BE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2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3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61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20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90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21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09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2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78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74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3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98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6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7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3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77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2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B7BDD-38C7-4D6D-8D2E-F4557071BE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69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EA0E-7651-4307-B100-813AC743BC41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86B3-7C4A-4331-A018-F6D1BCB5A3A5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710A-0E91-45CD-90D6-743C7A7AC3C9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6528-8DC6-4856-8A05-94BE4681BF8C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E17D-F5E9-4599-AEDA-D8AB217C628A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706-744F-4E13-A34D-D3E9EAE6D3F1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039D-F6B7-47FD-B246-1F35E3C7EE99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16FE-F376-4DD7-99EF-9CFDB2916650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75CB-29FF-4803-B769-1C6A1D3BCA88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BD41-122A-4FAD-876A-D15B7217BD41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FBEA-106C-4F0C-99A2-2C51DBFC0C20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B544-2386-4463-93D7-38F4F458BD46}" type="datetime1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DEE9A-EB8B-493B-84C1-0CBE7A56FD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puerto@sbdiocese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mailto:mhermosillo@sbdiocese.or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86800" cy="6248400"/>
          </a:xfrm>
        </p:spPr>
        <p:txBody>
          <a:bodyPr>
            <a:normAutofit/>
          </a:bodyPr>
          <a:lstStyle/>
          <a:p>
            <a:r>
              <a:rPr lang="es-ES" sz="73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  <a:t>Formación de fe de San José</a:t>
            </a:r>
            <a:br>
              <a:rPr lang="en-US" sz="73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</a:br>
            <a:r>
              <a:rPr lang="en-US" sz="4000" dirty="0" err="1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  <a:t>Oficina</a:t>
            </a:r>
            <a:r>
              <a:rPr lang="en-US" sz="40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  <a:t> de </a:t>
            </a:r>
            <a:r>
              <a:rPr lang="en-US" sz="4000" dirty="0" err="1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  <a:t>Educación</a:t>
            </a:r>
            <a:r>
              <a:rPr lang="en-US" sz="40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  <a:t> Religiosa</a:t>
            </a:r>
            <a:br>
              <a:rPr lang="en-US" sz="40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</a:br>
            <a:br>
              <a:rPr lang="en-US" sz="40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</a:br>
            <a:br>
              <a:rPr lang="en-US" sz="40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</a:br>
            <a:r>
              <a:rPr lang="es-ES" sz="40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  <a:t>Oración inicial: </a:t>
            </a:r>
            <a:br>
              <a:rPr lang="es-ES" sz="40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</a:br>
            <a:r>
              <a:rPr lang="es-ES" sz="40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  <a:t>Padre Nuestro, Ave María, Gloria.</a:t>
            </a:r>
            <a:endParaRPr lang="en-US" sz="4000" dirty="0">
              <a:latin typeface="Bookman Old Style" panose="02050604050505020204" pitchFamily="18" charset="0"/>
              <a:ea typeface="BatangChe" pitchFamily="49" charset="-127"/>
              <a:cs typeface="Aharoni" pitchFamily="2" charset="-79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9ABCD-4B4E-E737-9ADD-E92FDF0E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b="1" smtClean="0"/>
              <a:pPr/>
              <a:t>1</a:t>
            </a:fld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1307" y="5445204"/>
            <a:ext cx="35814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u="sng" dirty="0">
                <a:latin typeface="Bookman Old Style" panose="02050604050505020204" pitchFamily="18" charset="0"/>
              </a:rPr>
              <a:t>Director de </a:t>
            </a:r>
            <a:r>
              <a:rPr lang="en-US" sz="1600" i="1" u="sng" dirty="0" err="1">
                <a:latin typeface="Bookman Old Style" panose="02050604050505020204" pitchFamily="18" charset="0"/>
              </a:rPr>
              <a:t>Educación</a:t>
            </a:r>
            <a:r>
              <a:rPr lang="en-US" sz="1600" i="1" u="sng" dirty="0">
                <a:latin typeface="Bookman Old Style" panose="02050604050505020204" pitchFamily="18" charset="0"/>
              </a:rPr>
              <a:t> Religiosa</a:t>
            </a:r>
          </a:p>
          <a:p>
            <a:pPr algn="ctr"/>
            <a:r>
              <a:rPr lang="en-US" sz="1600" dirty="0">
                <a:latin typeface="Bookman Old Style" panose="02050604050505020204" pitchFamily="18" charset="0"/>
              </a:rPr>
              <a:t>Diana Puerto</a:t>
            </a:r>
          </a:p>
          <a:p>
            <a:pPr algn="ctr"/>
            <a:r>
              <a:rPr lang="en-US" sz="1600" dirty="0">
                <a:latin typeface="Bookman Old Style" panose="02050604050505020204" pitchFamily="18" charset="0"/>
                <a:hlinkClick r:id="rId3"/>
              </a:rPr>
              <a:t>dpuerto@sbdiocese.org</a:t>
            </a:r>
            <a:endParaRPr lang="en-US" sz="1600" dirty="0">
              <a:latin typeface="Bookman Old Style" panose="02050604050505020204" pitchFamily="18" charset="0"/>
            </a:endParaRPr>
          </a:p>
          <a:p>
            <a:pPr algn="ctr"/>
            <a:r>
              <a:rPr lang="en-US" sz="1600" dirty="0">
                <a:latin typeface="Bookman Old Style" panose="02050604050505020204" pitchFamily="18" charset="0"/>
              </a:rPr>
              <a:t>(909) 981-8110 x29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4707" y="5488570"/>
            <a:ext cx="43434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u="sng" dirty="0">
                <a:latin typeface="Bookman Old Style" panose="02050604050505020204" pitchFamily="18" charset="0"/>
              </a:rPr>
              <a:t>Subdirector de </a:t>
            </a:r>
            <a:r>
              <a:rPr lang="en-US" sz="1600" i="1" u="sng" dirty="0" err="1">
                <a:latin typeface="Bookman Old Style" panose="02050604050505020204" pitchFamily="18" charset="0"/>
              </a:rPr>
              <a:t>Educación</a:t>
            </a:r>
            <a:r>
              <a:rPr lang="en-US" sz="1600" i="1" u="sng" dirty="0">
                <a:latin typeface="Bookman Old Style" panose="02050604050505020204" pitchFamily="18" charset="0"/>
              </a:rPr>
              <a:t> Religiosa</a:t>
            </a:r>
          </a:p>
          <a:p>
            <a:pPr algn="ctr"/>
            <a:r>
              <a:rPr lang="en-US" sz="1600" dirty="0">
                <a:latin typeface="Bookman Old Style" panose="02050604050505020204" pitchFamily="18" charset="0"/>
              </a:rPr>
              <a:t>Maria Hermosillo</a:t>
            </a:r>
          </a:p>
          <a:p>
            <a:pPr algn="ctr"/>
            <a:r>
              <a:rPr lang="en-US" sz="1600" dirty="0">
                <a:latin typeface="Bookman Old Style" panose="02050604050505020204" pitchFamily="18" charset="0"/>
                <a:hlinkClick r:id="rId4"/>
              </a:rPr>
              <a:t>mhermosillo@sbdiocese.org</a:t>
            </a:r>
            <a:endParaRPr lang="en-US" sz="1600" dirty="0">
              <a:latin typeface="Bookman Old Style" panose="02050604050505020204" pitchFamily="18" charset="0"/>
            </a:endParaRPr>
          </a:p>
          <a:p>
            <a:pPr algn="ctr"/>
            <a:r>
              <a:rPr lang="en-US" sz="1600" dirty="0">
                <a:latin typeface="Bookman Old Style" panose="02050604050505020204" pitchFamily="18" charset="0"/>
              </a:rPr>
              <a:t>(909) 981-8110 x26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EE9DFFC-A0DB-32F1-B2F8-468FD95898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71" t="11117" r="16390" b="3501"/>
          <a:stretch/>
        </p:blipFill>
        <p:spPr bwMode="auto">
          <a:xfrm>
            <a:off x="5715000" y="2023685"/>
            <a:ext cx="2474839" cy="3299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934E932D-CA5C-E159-6AF6-14D3E3D30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62" y="2023685"/>
            <a:ext cx="2267290" cy="31982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280737-BB60-34D5-B40E-1C7FE52952AB}"/>
              </a:ext>
            </a:extLst>
          </p:cNvPr>
          <p:cNvSpPr txBox="1"/>
          <p:nvPr/>
        </p:nvSpPr>
        <p:spPr>
          <a:xfrm>
            <a:off x="1777753" y="1059359"/>
            <a:ext cx="5588493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i="1" dirty="0">
                <a:latin typeface="Bookman Old Style" panose="02050604050505020204" pitchFamily="18" charset="0"/>
                <a:cs typeface="Aharoni" pitchFamily="2" charset="-79"/>
              </a:rPr>
              <a:t>Horas de </a:t>
            </a:r>
            <a:r>
              <a:rPr lang="en-US" sz="2400" i="1" dirty="0" err="1">
                <a:latin typeface="Bookman Old Style" panose="02050604050505020204" pitchFamily="18" charset="0"/>
                <a:cs typeface="Aharoni" pitchFamily="2" charset="-79"/>
              </a:rPr>
              <a:t>Oficina</a:t>
            </a:r>
            <a:endParaRPr lang="en-US" sz="2400" i="1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2000" dirty="0">
                <a:latin typeface="Bookman Old Style" panose="02050604050505020204" pitchFamily="18" charset="0"/>
                <a:cs typeface="Aharoni" pitchFamily="2" charset="-79"/>
              </a:rPr>
              <a:t>Lunes a Jueves 4:00pm-8:30pm</a:t>
            </a:r>
            <a:endParaRPr lang="en-US" sz="3200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00B39C-FF42-DE00-4F38-851F5B84ABDE}"/>
              </a:ext>
            </a:extLst>
          </p:cNvPr>
          <p:cNvSpPr txBox="1"/>
          <p:nvPr/>
        </p:nvSpPr>
        <p:spPr>
          <a:xfrm>
            <a:off x="533400" y="124058"/>
            <a:ext cx="8077200" cy="9079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300" b="1" u="sng" dirty="0" err="1">
                <a:latin typeface="Bookman Old Style" panose="02050604050505020204" pitchFamily="18" charset="0"/>
              </a:rPr>
              <a:t>Información</a:t>
            </a:r>
            <a:r>
              <a:rPr lang="en-US" sz="5300" b="1" u="sng" dirty="0">
                <a:latin typeface="Bookman Old Style" panose="02050604050505020204" pitchFamily="18" charset="0"/>
              </a:rPr>
              <a:t> general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868A4-7B31-4972-519A-9B90975C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0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5300" b="1" u="sng" dirty="0" err="1">
                <a:latin typeface="Bookman Old Style" panose="02050604050505020204" pitchFamily="18" charset="0"/>
                <a:cs typeface="Aharoni" pitchFamily="2" charset="-79"/>
              </a:rPr>
              <a:t>Asistencia</a:t>
            </a:r>
            <a:r>
              <a:rPr lang="en-US" sz="5300" b="1" u="sng" dirty="0">
                <a:latin typeface="Bookman Old Style" panose="02050604050505020204" pitchFamily="18" charset="0"/>
                <a:cs typeface="Aharoni" pitchFamily="2" charset="-79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6637"/>
            <a:ext cx="9144000" cy="5821363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Se recomienda </a:t>
            </a:r>
            <a:r>
              <a:rPr lang="es-ES" sz="2200" i="1" u="sng" dirty="0">
                <a:latin typeface="Bookman Old Style" panose="02050604050505020204" pitchFamily="18" charset="0"/>
                <a:cs typeface="Aharoni" pitchFamily="2" charset="-79"/>
              </a:rPr>
              <a:t>ampliamente</a:t>
            </a:r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 la participación en eventos parroquiales para crecer en nuestra comunidad de fe.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500" dirty="0">
              <a:latin typeface="Bookman Old Style" panose="02050604050505020204" pitchFamily="18" charset="0"/>
              <a:cs typeface="Aharoni" pitchFamily="2" charset="-79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Es </a:t>
            </a:r>
            <a:r>
              <a:rPr lang="es-ES" sz="2200" i="1" u="sng" dirty="0">
                <a:latin typeface="Bookman Old Style" panose="02050604050505020204" pitchFamily="18" charset="0"/>
                <a:cs typeface="Aharoni" pitchFamily="2" charset="-79"/>
              </a:rPr>
              <a:t>obligatoria</a:t>
            </a:r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 la asistencia a los retiros, ensayos sacramentales y sacramentos.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Si su hijo está enfermo o no asistirá a clase por algún motivo, llame o envíe un correo electrónico a la Oficina de Educación Religiosa antes de la hora de clase e infórmenos. Si no recibimos una nota o no escuchamos de los padres antes de la siguiente clase, la ausencia es injustificada.</a:t>
            </a:r>
            <a:endParaRPr lang="en-US" sz="2200" dirty="0">
              <a:latin typeface="Bookman Old Style" panose="02050604050505020204" pitchFamily="18" charset="0"/>
              <a:cs typeface="Aharoni" pitchFamily="2" charset="-79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Las ausencias justificadas incluyen enfermedad del estudiante, campamento escolar, cita con el doctor/dentista. o muerte en el familiar, etc</a:t>
            </a:r>
            <a:r>
              <a:rPr lang="es-ES" sz="2200" b="1" i="1" dirty="0">
                <a:latin typeface="Bookman Old Style" panose="02050604050505020204" pitchFamily="18" charset="0"/>
                <a:cs typeface="Aharoni" pitchFamily="2" charset="-79"/>
              </a:rPr>
              <a:t>. (NO SE EXCUSA LA PRÁCTICA DEPORTIVA O JUEGOS)</a:t>
            </a:r>
            <a:endParaRPr lang="en-US" sz="2200" b="1" i="1" dirty="0">
              <a:latin typeface="Bookman Old Style" panose="02050604050505020204" pitchFamily="18" charset="0"/>
              <a:cs typeface="Aharoni" pitchFamily="2" charset="-79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Su hijo no puede faltar a más de </a:t>
            </a:r>
            <a:r>
              <a:rPr lang="es-ES" sz="2200" i="1" u="sng" dirty="0">
                <a:latin typeface="Bookman Old Style" panose="02050604050505020204" pitchFamily="18" charset="0"/>
                <a:cs typeface="Aharoni" pitchFamily="2" charset="-79"/>
              </a:rPr>
              <a:t>3 clases sin excusa</a:t>
            </a:r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. Después de lo cual, serán eliminados del programa.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C224A-972B-5BCB-E536-A70E7204C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5300" b="1" u="sng" dirty="0" err="1">
                <a:latin typeface="Bookman Old Style" panose="02050604050505020204" pitchFamily="18" charset="0"/>
                <a:cs typeface="Aharoni" pitchFamily="2" charset="-79"/>
              </a:rPr>
              <a:t>Tardanzas</a:t>
            </a:r>
            <a:endParaRPr lang="en-US" sz="5300" b="1" u="sng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dirty="0">
                <a:latin typeface="Bookman Old Style" panose="02050604050505020204" pitchFamily="18" charset="0"/>
                <a:cs typeface="Aharoni" pitchFamily="2" charset="-79"/>
              </a:rPr>
              <a:t>Llegar a tiempo es importante para la presentación del contenido de la lección, especialmente teniendo en cuenta el poco tiempo que los niños están aquí. Cuando un niño llega tarde, distrae a los demás niños, interrumpe al catequista y la lección que se está enseñando.</a:t>
            </a:r>
            <a:endParaRPr lang="en-US" sz="3600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77FF5-11AE-B2D8-0BC9-9C8055E0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5300" b="1" u="sng" dirty="0" err="1">
                <a:latin typeface="Bookman Old Style" panose="02050604050505020204" pitchFamily="18" charset="0"/>
                <a:cs typeface="Aharoni" pitchFamily="2" charset="-79"/>
              </a:rPr>
              <a:t>Disciplina</a:t>
            </a:r>
            <a:endParaRPr lang="en-US" sz="5300" b="1" u="sng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371600"/>
            <a:ext cx="8534400" cy="52629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s-ES" sz="2800" i="1" u="sng" dirty="0">
                <a:latin typeface="Bookman Old Style" panose="02050604050505020204" pitchFamily="18" charset="0"/>
                <a:cs typeface="Aharoni" pitchFamily="2" charset="-79"/>
              </a:rPr>
              <a:t>Primera Ofensa</a:t>
            </a:r>
            <a:r>
              <a:rPr lang="es-ES" sz="2800" dirty="0">
                <a:latin typeface="Bookman Old Style" panose="02050604050505020204" pitchFamily="18" charset="0"/>
                <a:cs typeface="Aharoni" pitchFamily="2" charset="-79"/>
              </a:rPr>
              <a:t>: Advertencia verbal del Catequista. Los padres serán notificados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.</a:t>
            </a:r>
          </a:p>
          <a:p>
            <a:pPr marL="742950" indent="-742950">
              <a:buAutoNum type="arabicPeriod"/>
            </a:pPr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742950" indent="-742950">
              <a:buAutoNum type="arabicPeriod"/>
            </a:pPr>
            <a:r>
              <a:rPr lang="es-ES" sz="2800" i="1" u="sng" dirty="0">
                <a:latin typeface="Bookman Old Style" panose="02050604050505020204" pitchFamily="18" charset="0"/>
                <a:cs typeface="Aharoni" pitchFamily="2" charset="-79"/>
              </a:rPr>
              <a:t>Segunda infracción:</a:t>
            </a:r>
            <a:r>
              <a:rPr lang="es-ES" sz="2800" dirty="0">
                <a:latin typeface="Bookman Old Style" panose="02050604050505020204" pitchFamily="18" charset="0"/>
                <a:cs typeface="Aharoni" pitchFamily="2" charset="-79"/>
              </a:rPr>
              <a:t> El estudiante es enviado a la oficina para una visita disciplinaria; Se notificará a los padres para una conferencia entre padres, catequistas y directores.</a:t>
            </a:r>
          </a:p>
          <a:p>
            <a:pPr marL="742950" indent="-742950">
              <a:buAutoNum type="arabicPeriod"/>
            </a:pPr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742950" indent="-742950">
              <a:buAutoNum type="arabicPeriod"/>
            </a:pPr>
            <a:r>
              <a:rPr lang="es-ES" sz="2800" i="1" u="sng" dirty="0">
                <a:latin typeface="Bookman Old Style" panose="02050604050505020204" pitchFamily="18" charset="0"/>
                <a:cs typeface="Aharoni" pitchFamily="2" charset="-79"/>
              </a:rPr>
              <a:t>Tercera Ofensa: </a:t>
            </a:r>
            <a:r>
              <a:rPr lang="es-ES" sz="2800" dirty="0">
                <a:latin typeface="Bookman Old Style" panose="02050604050505020204" pitchFamily="18" charset="0"/>
                <a:cs typeface="Aharoni" pitchFamily="2" charset="-79"/>
              </a:rPr>
              <a:t>Reunión con el Pastor para discutir el curso de acción (Padre, Catequista, Director, Pastor)</a:t>
            </a:r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8A855-201C-8CDD-ED01-AE1BFFF0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538" y="939657"/>
            <a:ext cx="4286892" cy="6858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2400" b="1" i="1" dirty="0">
                <a:latin typeface="Bookman Old Style" panose="02050604050505020204" pitchFamily="18" charset="0"/>
              </a:rPr>
              <a:t>LLEGADA Y SALIDA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5457"/>
            <a:ext cx="4419600" cy="5156343"/>
          </a:xfr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7600" dirty="0">
                <a:latin typeface="Bookman Old Style" panose="02050604050505020204" pitchFamily="18" charset="0"/>
                <a:cs typeface="Aharoni" pitchFamily="2" charset="-79"/>
              </a:rPr>
              <a:t>Los padres deben estacionar su auto y acompañar a sus hijos al pasillo.</a:t>
            </a:r>
          </a:p>
          <a:p>
            <a:pPr marL="0" indent="0">
              <a:buNone/>
            </a:pPr>
            <a:endParaRPr lang="es-ES" sz="400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sz="7600" dirty="0">
                <a:latin typeface="Bookman Old Style" panose="02050604050505020204" pitchFamily="18" charset="0"/>
                <a:cs typeface="Aharoni" pitchFamily="2" charset="-79"/>
              </a:rPr>
              <a:t>Por favor, </a:t>
            </a:r>
            <a:r>
              <a:rPr lang="es-ES" sz="7600" b="1" u="sng" dirty="0">
                <a:latin typeface="Bookman Old Style" panose="02050604050505020204" pitchFamily="18" charset="0"/>
                <a:cs typeface="Aharoni" pitchFamily="2" charset="-79"/>
              </a:rPr>
              <a:t>no deje</a:t>
            </a:r>
            <a:r>
              <a:rPr lang="es-ES" sz="7600" dirty="0">
                <a:latin typeface="Bookman Old Style" panose="02050604050505020204" pitchFamily="18" charset="0"/>
                <a:cs typeface="Aharoni" pitchFamily="2" charset="-79"/>
              </a:rPr>
              <a:t> a sus hijos en la entrada del estacionamiento ni les permita cruzar el estacionamiento sin supervisión ni caminar a otro lugar para que los recojan.</a:t>
            </a:r>
          </a:p>
          <a:p>
            <a:pPr marL="0" indent="0">
              <a:buNone/>
            </a:pPr>
            <a:endParaRPr lang="es-ES" sz="400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sz="7600" dirty="0">
                <a:latin typeface="Bookman Old Style" panose="02050604050505020204" pitchFamily="18" charset="0"/>
                <a:cs typeface="Aharoni" pitchFamily="2" charset="-79"/>
              </a:rPr>
              <a:t>El niño sólo se entrega a aquellos cuyos nombres aparecen en el formulario de emergencia. En caso de una emergencia y alguien más dejará o recogerá a su hijo, llame a la Oficina de Educación Religiosa para informarnos.</a:t>
            </a:r>
          </a:p>
          <a:p>
            <a:pPr marL="0" indent="0">
              <a:buNone/>
            </a:pPr>
            <a:endParaRPr lang="es-ES" sz="400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sz="7600" dirty="0">
                <a:latin typeface="Bookman Old Style" panose="02050604050505020204" pitchFamily="18" charset="0"/>
                <a:cs typeface="Aharoni" pitchFamily="2" charset="-79"/>
              </a:rPr>
              <a:t>Si llega tarde a clase, por favor venga a la Oficina de Educación Religiosa.</a:t>
            </a:r>
            <a:endParaRPr lang="en-US" sz="4100" dirty="0">
              <a:latin typeface="Bookman Old Style" panose="02050604050505020204" pitchFamily="18" charset="0"/>
              <a:cs typeface="Aharoni" pitchFamily="2" charset="-79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8BA42A2-92EC-56EA-2EC4-6D8EE8677FA7}"/>
              </a:ext>
            </a:extLst>
          </p:cNvPr>
          <p:cNvSpPr txBox="1">
            <a:spLocks/>
          </p:cNvSpPr>
          <p:nvPr/>
        </p:nvSpPr>
        <p:spPr>
          <a:xfrm>
            <a:off x="381000" y="762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u="sng" dirty="0" err="1">
                <a:latin typeface="Bookman Old Style" panose="02050604050505020204" pitchFamily="18" charset="0"/>
                <a:cs typeface="Aharoni" pitchFamily="2" charset="-79"/>
              </a:rPr>
              <a:t>Seguridad</a:t>
            </a:r>
            <a:endParaRPr lang="en-US" sz="5300" b="1" u="sng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91A2589-5B28-B45E-33F4-478452CDC4B6}"/>
              </a:ext>
            </a:extLst>
          </p:cNvPr>
          <p:cNvSpPr txBox="1">
            <a:spLocks/>
          </p:cNvSpPr>
          <p:nvPr/>
        </p:nvSpPr>
        <p:spPr>
          <a:xfrm>
            <a:off x="4572000" y="1015429"/>
            <a:ext cx="4572000" cy="61002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i="1" dirty="0">
                <a:latin typeface="Bookman Old Style" panose="02050604050505020204" pitchFamily="18" charset="0"/>
              </a:rPr>
              <a:t>SALIDA TEMPRANA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637D2F-CEC2-C387-3D72-6E3BC5962616}"/>
              </a:ext>
            </a:extLst>
          </p:cNvPr>
          <p:cNvSpPr txBox="1"/>
          <p:nvPr/>
        </p:nvSpPr>
        <p:spPr>
          <a:xfrm>
            <a:off x="4800600" y="1625457"/>
            <a:ext cx="434340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Si planea recoger a su hijo antes de que termine el tiempo de clase, debe venir a la Oficina de Educación Religiosa y firmar la salida de su hijo. El niño sólo se entrega a aquellos cuyos nombres aparecen en el formulario de emergencia.</a:t>
            </a:r>
            <a:endParaRPr lang="en-US" sz="2200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3BA36D-BEC5-3899-2E39-98DA1223C304}"/>
              </a:ext>
            </a:extLst>
          </p:cNvPr>
          <p:cNvCxnSpPr>
            <a:cxnSpLocks/>
          </p:cNvCxnSpPr>
          <p:nvPr/>
        </p:nvCxnSpPr>
        <p:spPr>
          <a:xfrm>
            <a:off x="4572000" y="685800"/>
            <a:ext cx="0" cy="61722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F2708-E75D-5828-2EFF-63B7B1E2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s-ES" sz="4200" b="1" u="sng" dirty="0">
                <a:latin typeface="Bookman Old Style" panose="02050604050505020204" pitchFamily="18" charset="0"/>
              </a:rPr>
              <a:t>Procedimientos de Emergencia y Terremotos</a:t>
            </a:r>
            <a:endParaRPr lang="en-US" sz="4200" b="1" u="sng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839200" cy="3810000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En caso de un terremoto, todos los estudiantes y adultos, cuando sea seguro, evacuarán el edificio de acuerdo con el plan de emergencia y se reunirán en el campo. Los padres y/o familiares designados en la tarjeta de emergencia podrán recoger a los niños.</a:t>
            </a:r>
          </a:p>
          <a:p>
            <a:pPr marL="0" indent="0">
              <a:buNone/>
            </a:pPr>
            <a:endParaRPr lang="es-ES" sz="250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Se recomienda encarecidamente a los padres que visiten el sitio web de nuestra parroquia y se familiaricen con nuestros planes de emergencia.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47C02-9E7C-3D22-EE51-63432FFC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4DA413E-DAE9-DCC5-E2D4-23F2E529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5300" b="1" u="sng" dirty="0" err="1">
                <a:latin typeface="Bookman Old Style" panose="02050604050505020204" pitchFamily="18" charset="0"/>
              </a:rPr>
              <a:t>Clase</a:t>
            </a:r>
            <a:r>
              <a:rPr lang="en-US" sz="5300" b="1" u="sng" dirty="0">
                <a:latin typeface="Bookman Old Style" panose="02050604050505020204" pitchFamily="18" charset="0"/>
              </a:rPr>
              <a:t> de </a:t>
            </a:r>
            <a:r>
              <a:rPr lang="en-US" sz="5300" b="1" u="sng" dirty="0" err="1">
                <a:latin typeface="Bookman Old Style" panose="02050604050505020204" pitchFamily="18" charset="0"/>
              </a:rPr>
              <a:t>Ambiente</a:t>
            </a:r>
            <a:r>
              <a:rPr lang="en-US" sz="5300" b="1" u="sng" dirty="0">
                <a:latin typeface="Bookman Old Style" panose="02050604050505020204" pitchFamily="18" charset="0"/>
              </a:rPr>
              <a:t> Seguro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2EA42D2-50D6-6E77-6D44-1AAED6AA1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s-ES" dirty="0">
                <a:latin typeface="Bookman Old Style" panose="02050604050505020204" pitchFamily="18" charset="0"/>
              </a:rPr>
              <a:t>Durante el año escolar, los niños recibirán 2 clases sobre diferentes tipos de prevención de abuso; mental, físico, sexual.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s-ES" dirty="0">
                <a:latin typeface="Bookman Old Style" panose="02050604050505020204" pitchFamily="18" charset="0"/>
              </a:rPr>
              <a:t>La Diócesis de San Bernardino está en el proceso de implementar un nuevo programa de Ambiente Seguro; Se invitará a los padres a ver el material si lo solicitan tan pronto como lo recibamos de la Diócesis.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AEA78-81A2-4C99-4525-671F0291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28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s-ES" sz="3000" b="1" u="sng" dirty="0">
                <a:latin typeface="Bookman Old Style" panose="02050604050505020204" pitchFamily="18" charset="0"/>
              </a:rPr>
              <a:t>Preparación Sacramental para la Primera Reconciliación y la Primera Eucaristía</a:t>
            </a:r>
            <a:endParaRPr lang="en-US" sz="3000" b="1" dirty="0">
              <a:latin typeface="Bookman Old Style" panose="0205060405050502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" y="1752600"/>
            <a:ext cx="8763000" cy="46320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Nuestra preparación sacramental es un proceso de dos años, comenzando con el segundo grado.</a:t>
            </a:r>
          </a:p>
          <a:p>
            <a:endParaRPr lang="es-ES" sz="10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Se proporciona una guía de preparación. La preparación del estudiante para la Preparación Sacramental para la Primera Reconciliación y la Primera Comunión la determinan los catequistas de diversas maneras que incluyen pruebas orales y escritas, entrevistas orales y otros procesos que se consideren necesarios.</a:t>
            </a:r>
          </a:p>
          <a:p>
            <a:endParaRPr lang="es-ES" sz="10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La preparación no está determinada por la edad o el grado.</a:t>
            </a:r>
            <a:endParaRPr lang="en-US" sz="2500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C35E9-E4A7-A6FB-D5CD-87157931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5300" b="1" u="sng" dirty="0" err="1">
                <a:latin typeface="Bookman Old Style" panose="02050604050505020204" pitchFamily="18" charset="0"/>
                <a:cs typeface="Aharoni" pitchFamily="2" charset="-79"/>
              </a:rPr>
              <a:t>Oración</a:t>
            </a:r>
            <a:r>
              <a:rPr lang="en-US" sz="5300" b="1" u="sng" dirty="0">
                <a:latin typeface="Bookman Old Style" panose="02050604050505020204" pitchFamily="18" charset="0"/>
                <a:cs typeface="Aharoni" pitchFamily="2" charset="-79"/>
              </a:rPr>
              <a:t> Final</a:t>
            </a:r>
            <a:endParaRPr lang="en-US" sz="5300" u="sng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371600"/>
            <a:ext cx="8915400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3000" dirty="0">
                <a:latin typeface="Bookman Old Style" panose="02050604050505020204" pitchFamily="18" charset="0"/>
                <a:cs typeface="Aharoni" pitchFamily="2" charset="-79"/>
              </a:rPr>
              <a:t>Dios de Misericordia, gracias por esta comunidad de fe.</a:t>
            </a:r>
          </a:p>
          <a:p>
            <a:endParaRPr lang="es-ES" sz="10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3000" dirty="0">
                <a:latin typeface="Bookman Old Style" panose="02050604050505020204" pitchFamily="18" charset="0"/>
                <a:cs typeface="Aharoni" pitchFamily="2" charset="-79"/>
              </a:rPr>
              <a:t>Bendice el trabajo de nuestros Catequistas, el esfuerzo de nuestros padres y el crecimiento de nuestros hijos.</a:t>
            </a:r>
          </a:p>
          <a:p>
            <a:endParaRPr lang="es-ES" sz="10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3000" dirty="0">
                <a:latin typeface="Bookman Old Style" panose="02050604050505020204" pitchFamily="18" charset="0"/>
                <a:cs typeface="Aharoni" pitchFamily="2" charset="-79"/>
              </a:rPr>
              <a:t>Sigamos construyendo tu Reino de la manera que te agrade.</a:t>
            </a:r>
          </a:p>
          <a:p>
            <a:endParaRPr lang="es-ES" sz="10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3000" dirty="0">
                <a:latin typeface="Bookman Old Style" panose="02050604050505020204" pitchFamily="18" charset="0"/>
                <a:cs typeface="Aharoni" pitchFamily="2" charset="-79"/>
              </a:rPr>
              <a:t>Te lo pedimos en el nombre de Jesucristo, nuestro Señor.</a:t>
            </a:r>
          </a:p>
          <a:p>
            <a:endParaRPr lang="es-ES" sz="10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3000" dirty="0">
                <a:latin typeface="Bookman Old Style" panose="02050604050505020204" pitchFamily="18" charset="0"/>
                <a:cs typeface="Aharoni" pitchFamily="2" charset="-79"/>
              </a:rPr>
              <a:t>Amén.</a:t>
            </a:r>
            <a:endParaRPr lang="en-US" sz="3200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29101-9353-0463-F2DD-937BF3A8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Autofit/>
          </a:bodyPr>
          <a:lstStyle/>
          <a:p>
            <a:r>
              <a:rPr lang="es-ES" sz="2800" b="1" u="sng" dirty="0">
                <a:latin typeface="Bookman Old Style" panose="02050604050505020204" pitchFamily="18" charset="0"/>
              </a:rPr>
              <a:t>RESPONSABILIDAD Y PAPEL DE LOS PADRES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250" dirty="0">
                <a:latin typeface="Bookman Old Style" panose="02050604050505020204" pitchFamily="18" charset="0"/>
                <a:cs typeface="Aharoni" pitchFamily="2" charset="-79"/>
              </a:rPr>
              <a:t>Los padres son los primeros educadores de sus hijos en los caminos de la fe y en su formación espiritual. Su cooperación y apoyo de las siguientes maneras es vital para su comprensión de nuestra fe católica y el crecimiento de su relación con Jesús.</a:t>
            </a:r>
          </a:p>
          <a:p>
            <a:pPr marL="0" indent="0">
              <a:buNone/>
            </a:pPr>
            <a:endParaRPr lang="es-ES" sz="225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sz="2250" dirty="0">
                <a:latin typeface="Bookman Old Style" panose="02050604050505020204" pitchFamily="18" charset="0"/>
                <a:cs typeface="Aharoni" pitchFamily="2" charset="-79"/>
              </a:rPr>
              <a:t>Las oraciones se pueden aprender en cualquier idioma que decidan los padres y el niño.</a:t>
            </a:r>
          </a:p>
          <a:p>
            <a:pPr marL="0" indent="0">
              <a:buNone/>
            </a:pPr>
            <a:endParaRPr lang="en-US" sz="225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sz="2250" b="1" i="1" u="sng" dirty="0">
                <a:latin typeface="Bookman Old Style" panose="02050604050505020204" pitchFamily="18" charset="0"/>
                <a:cs typeface="Aharoni" pitchFamily="2" charset="-79"/>
              </a:rPr>
              <a:t>La necesidad de saber lo siguiente. </a:t>
            </a:r>
            <a:r>
              <a:rPr lang="en-US" sz="2250" b="1" i="1" u="sng" dirty="0">
                <a:latin typeface="Bookman Old Style" panose="02050604050505020204" pitchFamily="18" charset="0"/>
                <a:cs typeface="Aharoni" pitchFamily="2" charset="-79"/>
              </a:rPr>
              <a:t>:</a:t>
            </a:r>
          </a:p>
          <a:p>
            <a:pPr marL="0" indent="0">
              <a:buNone/>
            </a:pPr>
            <a:r>
              <a:rPr lang="es-ES" sz="2250" dirty="0">
                <a:latin typeface="Bookman Old Style" panose="02050604050505020204" pitchFamily="18" charset="0"/>
                <a:cs typeface="Aharoni" pitchFamily="2" charset="-79"/>
              </a:rPr>
              <a:t>Señal de la Cruz 	   El Padre Nuestro 		El Ave María</a:t>
            </a:r>
          </a:p>
          <a:p>
            <a:pPr marL="0" indent="0">
              <a:buNone/>
            </a:pPr>
            <a:r>
              <a:rPr lang="es-ES" sz="2250" dirty="0">
                <a:latin typeface="Bookman Old Style" panose="02050604050505020204" pitchFamily="18" charset="0"/>
                <a:cs typeface="Aharoni" pitchFamily="2" charset="-79"/>
              </a:rPr>
              <a:t>		El Gloria Sea 	Acto de Contrición</a:t>
            </a:r>
          </a:p>
          <a:p>
            <a:pPr marL="0" indent="0">
              <a:buNone/>
            </a:pPr>
            <a:endParaRPr lang="en-US" sz="150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sz="2250" i="1" dirty="0">
                <a:latin typeface="Bookman Old Style" panose="02050604050505020204" pitchFamily="18" charset="0"/>
                <a:cs typeface="Aharoni" pitchFamily="2" charset="-79"/>
              </a:rPr>
              <a:t>Las hojas de oración se proporcionaron en el paquete de inscripción y están disponibles en el sitio web de la parroquia, en la pestaña Educación religiosa.</a:t>
            </a:r>
            <a:endParaRPr lang="en-US" sz="2250" i="1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2A850-219A-B74F-DAA2-FA0971E76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0438"/>
          </a:xfrm>
        </p:spPr>
        <p:txBody>
          <a:bodyPr>
            <a:normAutofit/>
          </a:bodyPr>
          <a:lstStyle/>
          <a:p>
            <a:r>
              <a:rPr lang="en-US" sz="5300" b="1" u="sng" dirty="0" err="1">
                <a:latin typeface="Bookman Old Style" panose="02050604050505020204" pitchFamily="18" charset="0"/>
              </a:rPr>
              <a:t>Asistencia</a:t>
            </a:r>
            <a:r>
              <a:rPr lang="en-US" sz="5300" b="1" u="sng" dirty="0">
                <a:latin typeface="Bookman Old Style" panose="02050604050505020204" pitchFamily="18" charset="0"/>
              </a:rPr>
              <a:t> a Misa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s-ES" sz="2400" dirty="0">
                <a:latin typeface="Bookman Old Style" panose="02050604050505020204" pitchFamily="18" charset="0"/>
              </a:rPr>
              <a:t>A cada niño se le entregará una hoja con “boletos” que deberán completar cada domingo y colocarse en las cestas de colecta durante la Misa</a:t>
            </a:r>
            <a:r>
              <a:rPr lang="en-US" sz="2400" dirty="0">
                <a:latin typeface="Bookman Old Style" panose="02050604050505020204" pitchFamily="18" charset="0"/>
              </a:rPr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400" dirty="0">
                <a:latin typeface="Bookman Old Style" panose="02050604050505020204" pitchFamily="18" charset="0"/>
              </a:rPr>
              <a:t>Los padres y estudiantes deben ir al sitio web de la parroquia para ver la hoja del </a:t>
            </a:r>
            <a:r>
              <a:rPr lang="es-ES" sz="2400" b="1" u="sng" dirty="0">
                <a:latin typeface="Bookman Old Style" panose="02050604050505020204" pitchFamily="18" charset="0"/>
              </a:rPr>
              <a:t>Diario de Misas</a:t>
            </a:r>
            <a:r>
              <a:rPr lang="es-ES" sz="2400" dirty="0">
                <a:latin typeface="Bookman Old Style" panose="02050604050505020204" pitchFamily="18" charset="0"/>
              </a:rPr>
              <a:t> y responder las preguntas enumeradas; el documento debe traerse a clase todos los miércoles. Esta página del diario se puede escribir en cualquier hoja de cuaderno siempre que se respondan las preguntas.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000" dirty="0">
                <a:latin typeface="Bookman Old Style" panose="02050604050505020204" pitchFamily="18" charset="0"/>
              </a:rPr>
              <a:t>Habrá una canasta en el Salón Parroquial donde podrán dejar este Diario de Misa cada semana.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s-ES" sz="2400" i="1" dirty="0">
                <a:latin typeface="Bookman Old Style" panose="02050604050505020204" pitchFamily="18" charset="0"/>
              </a:rPr>
              <a:t>*Si asiste a una parroquia diferente para la Misa dominical, aún debe completar el Diario de Misa.*</a:t>
            </a:r>
            <a:endParaRPr lang="en-US" sz="2400" i="1" dirty="0"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5E5F-237B-FD13-101A-2E222036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8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60438"/>
          </a:xfrm>
        </p:spPr>
        <p:txBody>
          <a:bodyPr>
            <a:normAutofit/>
          </a:bodyPr>
          <a:lstStyle/>
          <a:p>
            <a:r>
              <a:rPr lang="en-US" sz="5300" b="1" u="sng" dirty="0" err="1">
                <a:latin typeface="Bookman Old Style" panose="02050604050505020204" pitchFamily="18" charset="0"/>
              </a:rPr>
              <a:t>Reuniones</a:t>
            </a:r>
            <a:r>
              <a:rPr lang="en-US" sz="5300" b="1" u="sng" dirty="0">
                <a:latin typeface="Bookman Old Style" panose="02050604050505020204" pitchFamily="18" charset="0"/>
              </a:rPr>
              <a:t> de Padres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371600"/>
            <a:ext cx="8839200" cy="46166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Bookman Old Style" panose="02050604050505020204" pitchFamily="18" charset="0"/>
                <a:cs typeface="Aharoni" pitchFamily="2" charset="-79"/>
              </a:rPr>
              <a:t>Como es responsabilidad de los padres enseñar a sus hijos los caminos de la fe, la parroquia está dispuesta a ayudar organizando reuniones con y para los padres durante todo el año. Estas reuniones son obligatorias.</a:t>
            </a:r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  <a:p>
            <a:endParaRPr lang="en-US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n-US" sz="4000" i="1" u="sng" dirty="0" err="1">
                <a:latin typeface="Bookman Old Style" panose="02050604050505020204" pitchFamily="18" charset="0"/>
                <a:cs typeface="Aharoni" pitchFamily="2" charset="-79"/>
              </a:rPr>
              <a:t>Fechas</a:t>
            </a:r>
            <a:r>
              <a:rPr lang="en-US" sz="4000" i="1" u="sng" dirty="0">
                <a:latin typeface="Bookman Old Style" panose="02050604050505020204" pitchFamily="18" charset="0"/>
                <a:cs typeface="Aharoni" pitchFamily="2" charset="-79"/>
              </a:rPr>
              <a:t>:</a:t>
            </a:r>
          </a:p>
          <a:p>
            <a:r>
              <a:rPr lang="en-US" sz="3200" dirty="0">
                <a:latin typeface="Bookman Old Style" panose="02050604050505020204" pitchFamily="18" charset="0"/>
                <a:cs typeface="Aharoni" pitchFamily="2" charset="-79"/>
              </a:rPr>
              <a:t>9 de </a:t>
            </a:r>
            <a:r>
              <a:rPr lang="en-US" sz="3200" dirty="0" err="1">
                <a:latin typeface="Bookman Old Style" panose="02050604050505020204" pitchFamily="18" charset="0"/>
                <a:cs typeface="Aharoni" pitchFamily="2" charset="-79"/>
              </a:rPr>
              <a:t>octubre</a:t>
            </a:r>
            <a:r>
              <a:rPr lang="en-US" sz="3200" dirty="0">
                <a:latin typeface="Bookman Old Style" panose="02050604050505020204" pitchFamily="18" charset="0"/>
                <a:cs typeface="Aharoni" pitchFamily="2" charset="-79"/>
              </a:rPr>
              <a:t>, 2023	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13 de </a:t>
            </a:r>
            <a:r>
              <a:rPr lang="en-US" sz="2800" dirty="0" err="1">
                <a:latin typeface="Bookman Old Style" panose="02050604050505020204" pitchFamily="18" charset="0"/>
                <a:cs typeface="Aharoni" pitchFamily="2" charset="-79"/>
              </a:rPr>
              <a:t>noviembre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, 2023</a:t>
            </a:r>
            <a:endParaRPr lang="en-US" sz="32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n-US" sz="3200" dirty="0" err="1">
                <a:latin typeface="Bookman Old Style" panose="02050604050505020204" pitchFamily="18" charset="0"/>
                <a:cs typeface="Aharoni" pitchFamily="2" charset="-79"/>
              </a:rPr>
              <a:t>diciembre</a:t>
            </a:r>
            <a:r>
              <a:rPr lang="en-US" sz="3200" dirty="0">
                <a:latin typeface="Bookman Old Style" panose="02050604050505020204" pitchFamily="18" charset="0"/>
                <a:cs typeface="Aharoni" pitchFamily="2" charset="-79"/>
              </a:rPr>
              <a:t> 2023		16 de </a:t>
            </a:r>
            <a:r>
              <a:rPr lang="en-US" sz="3200" dirty="0" err="1">
                <a:latin typeface="Bookman Old Style" panose="02050604050505020204" pitchFamily="18" charset="0"/>
                <a:cs typeface="Aharoni" pitchFamily="2" charset="-79"/>
              </a:rPr>
              <a:t>enero</a:t>
            </a:r>
            <a:r>
              <a:rPr lang="en-US" sz="3200" dirty="0">
                <a:latin typeface="Bookman Old Style" panose="02050604050505020204" pitchFamily="18" charset="0"/>
                <a:cs typeface="Aharoni" pitchFamily="2" charset="-79"/>
              </a:rPr>
              <a:t>, 2024</a:t>
            </a:r>
          </a:p>
          <a:p>
            <a:r>
              <a:rPr lang="en-US" sz="3200" dirty="0" err="1">
                <a:latin typeface="Bookman Old Style" panose="02050604050505020204" pitchFamily="18" charset="0"/>
                <a:cs typeface="Aharoni" pitchFamily="2" charset="-79"/>
              </a:rPr>
              <a:t>marzo</a:t>
            </a:r>
            <a:r>
              <a:rPr lang="en-US" sz="3200" dirty="0">
                <a:latin typeface="Bookman Old Style" panose="02050604050505020204" pitchFamily="18" charset="0"/>
                <a:cs typeface="Aharoni" pitchFamily="2" charset="-79"/>
              </a:rPr>
              <a:t> 2024			22 de </a:t>
            </a:r>
            <a:r>
              <a:rPr lang="en-US" sz="3200" dirty="0" err="1">
                <a:latin typeface="Bookman Old Style" panose="02050604050505020204" pitchFamily="18" charset="0"/>
                <a:cs typeface="Aharoni" pitchFamily="2" charset="-79"/>
              </a:rPr>
              <a:t>abril</a:t>
            </a:r>
            <a:r>
              <a:rPr lang="en-US" sz="3200" dirty="0">
                <a:latin typeface="Bookman Old Style" panose="02050604050505020204" pitchFamily="18" charset="0"/>
                <a:cs typeface="Aharoni" pitchFamily="2" charset="-79"/>
              </a:rPr>
              <a:t>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18636-9FF5-606D-47BA-EA134569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4114800" cy="960438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3000" b="1" u="sng" dirty="0" err="1">
                <a:latin typeface="Bookman Old Style" panose="02050604050505020204" pitchFamily="18" charset="0"/>
                <a:ea typeface="+mn-ea"/>
                <a:cs typeface="Aharoni" pitchFamily="2" charset="-79"/>
              </a:rPr>
              <a:t>Reconciliación</a:t>
            </a:r>
            <a:endParaRPr lang="en-US" sz="3000" b="1" u="sng" dirty="0">
              <a:latin typeface="Bookman Old Style" panose="02050604050505020204" pitchFamily="18" charset="0"/>
              <a:ea typeface="+mn-ea"/>
              <a:cs typeface="Aharoni" pitchFamily="2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25C7B5-7BE8-3215-6F66-537A2EF54B35}"/>
              </a:ext>
            </a:extLst>
          </p:cNvPr>
          <p:cNvSpPr txBox="1"/>
          <p:nvPr/>
        </p:nvSpPr>
        <p:spPr>
          <a:xfrm>
            <a:off x="152400" y="1048439"/>
            <a:ext cx="41148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i="1" u="sng" dirty="0" err="1">
                <a:latin typeface="Bookman Old Style" panose="02050604050505020204" pitchFamily="18" charset="0"/>
                <a:cs typeface="Aharoni" pitchFamily="2" charset="-79"/>
              </a:rPr>
              <a:t>Retiro</a:t>
            </a:r>
            <a:r>
              <a:rPr lang="en-US" sz="2200" i="1" u="sng" dirty="0">
                <a:latin typeface="Bookman Old Style" panose="02050604050505020204" pitchFamily="18" charset="0"/>
                <a:cs typeface="Aharoni" pitchFamily="2" charset="-79"/>
              </a:rPr>
              <a:t> </a:t>
            </a:r>
            <a:r>
              <a:rPr lang="en-US" sz="2200" i="1" u="sng" dirty="0" err="1">
                <a:latin typeface="Bookman Old Style" panose="02050604050505020204" pitchFamily="18" charset="0"/>
                <a:cs typeface="Aharoni" pitchFamily="2" charset="-79"/>
              </a:rPr>
              <a:t>Obligatorio</a:t>
            </a:r>
            <a:endParaRPr lang="en-US" sz="2200" i="1" u="sng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Niño y 1 padre/</a:t>
            </a:r>
            <a:r>
              <a:rPr lang="es-ES" sz="2200" dirty="0" err="1">
                <a:latin typeface="Bookman Old Style" panose="02050604050505020204" pitchFamily="18" charset="0"/>
                <a:cs typeface="Aharoni" pitchFamily="2" charset="-79"/>
              </a:rPr>
              <a:t>guardian</a:t>
            </a:r>
            <a:endParaRPr lang="es-ES" sz="22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000" b="1" dirty="0">
                <a:latin typeface="Bookman Old Style" panose="02050604050505020204" pitchFamily="18" charset="0"/>
                <a:cs typeface="Aharoni" pitchFamily="2" charset="-79"/>
              </a:rPr>
              <a:t>sábado, 10 de febrero 2024</a:t>
            </a: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Lugar: Salón Parroquial</a:t>
            </a: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Hora: 9:00 am-1:00 pm</a:t>
            </a:r>
          </a:p>
          <a:p>
            <a:endParaRPr lang="en-US" sz="22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n-US" sz="2200" i="1" u="sng" dirty="0">
                <a:latin typeface="Bookman Old Style" panose="02050604050505020204" pitchFamily="18" charset="0"/>
                <a:cs typeface="Aharoni" pitchFamily="2" charset="-79"/>
              </a:rPr>
              <a:t>Sacramento de la </a:t>
            </a:r>
            <a:r>
              <a:rPr lang="en-US" sz="2200" i="1" u="sng" dirty="0" err="1">
                <a:latin typeface="Bookman Old Style" panose="02050604050505020204" pitchFamily="18" charset="0"/>
                <a:cs typeface="Aharoni" pitchFamily="2" charset="-79"/>
              </a:rPr>
              <a:t>Reconciliación</a:t>
            </a:r>
            <a:endParaRPr lang="en-US" sz="2200" i="1" u="sng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200" b="1" dirty="0">
                <a:latin typeface="Bookman Old Style" panose="02050604050505020204" pitchFamily="18" charset="0"/>
                <a:cs typeface="Aharoni" pitchFamily="2" charset="-79"/>
              </a:rPr>
              <a:t>Sábado, 2 de marzo 2024</a:t>
            </a: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Lugar: Iglesia</a:t>
            </a: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Hora: 9:00 am</a:t>
            </a:r>
            <a:endParaRPr lang="en-US" sz="2200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97DEE0-2381-CEED-250C-D266072C60BE}"/>
              </a:ext>
            </a:extLst>
          </p:cNvPr>
          <p:cNvSpPr txBox="1"/>
          <p:nvPr/>
        </p:nvSpPr>
        <p:spPr>
          <a:xfrm>
            <a:off x="4546847" y="1030813"/>
            <a:ext cx="4572000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i="1" u="sng" dirty="0" err="1">
                <a:latin typeface="Bookman Old Style" panose="02050604050505020204" pitchFamily="18" charset="0"/>
                <a:cs typeface="Aharoni" pitchFamily="2" charset="-79"/>
              </a:rPr>
              <a:t>Retiro</a:t>
            </a:r>
            <a:r>
              <a:rPr lang="en-US" sz="2200" i="1" u="sng" dirty="0">
                <a:latin typeface="Bookman Old Style" panose="02050604050505020204" pitchFamily="18" charset="0"/>
                <a:cs typeface="Aharoni" pitchFamily="2" charset="-79"/>
              </a:rPr>
              <a:t> </a:t>
            </a:r>
            <a:r>
              <a:rPr lang="en-US" sz="2200" i="1" u="sng" dirty="0" err="1">
                <a:latin typeface="Bookman Old Style" panose="02050604050505020204" pitchFamily="18" charset="0"/>
                <a:cs typeface="Aharoni" pitchFamily="2" charset="-79"/>
              </a:rPr>
              <a:t>Obligatorio</a:t>
            </a:r>
            <a:endParaRPr lang="en-US" sz="2200" i="1" u="sng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Niño y 1 padre/</a:t>
            </a:r>
            <a:r>
              <a:rPr lang="es-ES" sz="2200" dirty="0" err="1">
                <a:latin typeface="Bookman Old Style" panose="02050604050505020204" pitchFamily="18" charset="0"/>
                <a:cs typeface="Aharoni" pitchFamily="2" charset="-79"/>
              </a:rPr>
              <a:t>guardian</a:t>
            </a:r>
            <a:endParaRPr lang="es-ES" sz="22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Lugar: Salón Parroquial</a:t>
            </a: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Hora: 9:00 am-1:00 pm</a:t>
            </a:r>
          </a:p>
          <a:p>
            <a:r>
              <a:rPr lang="es-ES" sz="2400" b="1" dirty="0">
                <a:latin typeface="Bookman Old Style" panose="02050604050505020204" pitchFamily="18" charset="0"/>
                <a:cs typeface="Aharoni" pitchFamily="2" charset="-79"/>
              </a:rPr>
              <a:t>sábado</a:t>
            </a:r>
            <a:r>
              <a:rPr lang="en-US" sz="2200" b="1" dirty="0">
                <a:latin typeface="Bookman Old Style" panose="02050604050505020204" pitchFamily="18" charset="0"/>
                <a:cs typeface="Aharoni" pitchFamily="2" charset="-79"/>
              </a:rPr>
              <a:t>, 13 de </a:t>
            </a:r>
            <a:r>
              <a:rPr lang="en-US" sz="2200" b="1" dirty="0" err="1">
                <a:latin typeface="Bookman Old Style" panose="02050604050505020204" pitchFamily="18" charset="0"/>
                <a:cs typeface="Aharoni" pitchFamily="2" charset="-79"/>
              </a:rPr>
              <a:t>abril</a:t>
            </a:r>
            <a:r>
              <a:rPr lang="en-US" sz="2200" b="1" dirty="0">
                <a:latin typeface="Bookman Old Style" panose="02050604050505020204" pitchFamily="18" charset="0"/>
                <a:cs typeface="Aharoni" pitchFamily="2" charset="-79"/>
              </a:rPr>
              <a:t> 2024</a:t>
            </a:r>
          </a:p>
          <a:p>
            <a:endParaRPr lang="en-US" sz="22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n-US" sz="2200" i="1" u="sng" dirty="0" err="1">
                <a:latin typeface="Bookman Old Style" panose="02050604050505020204" pitchFamily="18" charset="0"/>
                <a:cs typeface="Aharoni" pitchFamily="2" charset="-79"/>
              </a:rPr>
              <a:t>Ensayo</a:t>
            </a:r>
            <a:r>
              <a:rPr lang="en-US" sz="2200" i="1" u="sng" dirty="0">
                <a:latin typeface="Bookman Old Style" panose="02050604050505020204" pitchFamily="18" charset="0"/>
                <a:cs typeface="Aharoni" pitchFamily="2" charset="-79"/>
              </a:rPr>
              <a:t> sacramental</a:t>
            </a:r>
          </a:p>
          <a:p>
            <a:r>
              <a:rPr lang="es-ES" sz="2200" b="1" dirty="0">
                <a:latin typeface="Bookman Old Style" panose="02050604050505020204" pitchFamily="18" charset="0"/>
                <a:cs typeface="Aharoni" pitchFamily="2" charset="-79"/>
              </a:rPr>
              <a:t>miércoles, 13 de mayo 2024</a:t>
            </a: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Hora: 6:30 pm-8:00 pm</a:t>
            </a: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Comenzaremos en el Salón.</a:t>
            </a:r>
          </a:p>
          <a:p>
            <a:endParaRPr lang="en-US" sz="22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n-US" sz="2000" i="1" u="sng" dirty="0">
                <a:latin typeface="Bookman Old Style" panose="02050604050505020204" pitchFamily="18" charset="0"/>
                <a:cs typeface="Aharoni" pitchFamily="2" charset="-79"/>
              </a:rPr>
              <a:t>Sacramento de Primera </a:t>
            </a:r>
            <a:r>
              <a:rPr lang="en-US" sz="2000" i="1" u="sng" dirty="0" err="1">
                <a:latin typeface="Bookman Old Style" panose="02050604050505020204" pitchFamily="18" charset="0"/>
                <a:cs typeface="Aharoni" pitchFamily="2" charset="-79"/>
              </a:rPr>
              <a:t>comunión</a:t>
            </a:r>
            <a:endParaRPr lang="en-US" sz="2000" i="1" u="sng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Lugar: Iglesia</a:t>
            </a:r>
          </a:p>
          <a:p>
            <a:r>
              <a:rPr lang="es-ES" sz="2200" dirty="0">
                <a:latin typeface="Bookman Old Style" panose="02050604050505020204" pitchFamily="18" charset="0"/>
                <a:cs typeface="Aharoni" pitchFamily="2" charset="-79"/>
              </a:rPr>
              <a:t>Hora: 9:00 am</a:t>
            </a:r>
            <a:endParaRPr lang="en-US" sz="22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200" b="1" dirty="0">
                <a:latin typeface="Bookman Old Style" panose="02050604050505020204" pitchFamily="18" charset="0"/>
                <a:cs typeface="Aharoni" pitchFamily="2" charset="-79"/>
              </a:rPr>
              <a:t>Sábado, 18 de mayo 2024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9298933-3C8F-2DBE-7EC4-B082D637E120}"/>
              </a:ext>
            </a:extLst>
          </p:cNvPr>
          <p:cNvSpPr txBox="1">
            <a:spLocks/>
          </p:cNvSpPr>
          <p:nvPr/>
        </p:nvSpPr>
        <p:spPr>
          <a:xfrm>
            <a:off x="4552516" y="88001"/>
            <a:ext cx="4597153" cy="96043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b="1" u="sng" dirty="0">
                <a:latin typeface="Bookman Old Style" panose="02050604050505020204" pitchFamily="18" charset="0"/>
                <a:ea typeface="+mn-ea"/>
                <a:cs typeface="Aharoni" pitchFamily="2" charset="-79"/>
              </a:rPr>
              <a:t>Primera </a:t>
            </a:r>
            <a:r>
              <a:rPr lang="en-US" sz="2900" b="1" u="sng" dirty="0" err="1">
                <a:latin typeface="Bookman Old Style" panose="02050604050505020204" pitchFamily="18" charset="0"/>
                <a:ea typeface="+mn-ea"/>
                <a:cs typeface="Aharoni" pitchFamily="2" charset="-79"/>
              </a:rPr>
              <a:t>comunión</a:t>
            </a:r>
            <a:endParaRPr lang="en-US" sz="2900" b="1" u="sng" dirty="0">
              <a:latin typeface="Bookman Old Style" panose="02050604050505020204" pitchFamily="18" charset="0"/>
              <a:ea typeface="+mn-ea"/>
              <a:cs typeface="Aharoni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763BDB-1E3E-9CAC-4A1D-A4C5D310D099}"/>
              </a:ext>
            </a:extLst>
          </p:cNvPr>
          <p:cNvSpPr txBox="1"/>
          <p:nvPr/>
        </p:nvSpPr>
        <p:spPr>
          <a:xfrm>
            <a:off x="228600" y="5074384"/>
            <a:ext cx="3962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i="1" u="sng" dirty="0">
                <a:latin typeface="Bookman Old Style" panose="02050604050505020204" pitchFamily="18" charset="0"/>
              </a:rPr>
              <a:t>PARA AMBOS DÍAS SACRAMENTALES :</a:t>
            </a:r>
            <a:endParaRPr lang="en-US" sz="2500" dirty="0">
              <a:latin typeface="Bookman Old Style" panose="02050604050505020204" pitchFamily="18" charset="0"/>
            </a:endParaRPr>
          </a:p>
          <a:p>
            <a:r>
              <a:rPr lang="es-ES" sz="2000" dirty="0">
                <a:latin typeface="Bookman Old Style" panose="02050604050505020204" pitchFamily="18" charset="0"/>
              </a:rPr>
              <a:t>Los niños DEBEN llegar a más tardar a las 8:30 am.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61EA8D-E66B-5B33-5984-DC13998A85E5}"/>
              </a:ext>
            </a:extLst>
          </p:cNvPr>
          <p:cNvCxnSpPr>
            <a:cxnSpLocks/>
          </p:cNvCxnSpPr>
          <p:nvPr/>
        </p:nvCxnSpPr>
        <p:spPr>
          <a:xfrm>
            <a:off x="4191000" y="0"/>
            <a:ext cx="0" cy="507438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63E2A9A-1F6E-D77D-A510-8BC65B50B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34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15" y="76200"/>
            <a:ext cx="3829485" cy="960438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4500" b="1" u="sng" dirty="0">
                <a:latin typeface="Bookman Old Style" panose="02050604050505020204" pitchFamily="18" charset="0"/>
                <a:ea typeface="+mn-ea"/>
                <a:cs typeface="Aharoni" pitchFamily="2" charset="-79"/>
              </a:rPr>
              <a:t>RCIC </a:t>
            </a:r>
            <a:r>
              <a:rPr lang="en-US" sz="4500" b="1" u="sng" dirty="0" err="1">
                <a:latin typeface="Bookman Old Style" panose="02050604050505020204" pitchFamily="18" charset="0"/>
                <a:ea typeface="+mn-ea"/>
                <a:cs typeface="Aharoni" pitchFamily="2" charset="-79"/>
              </a:rPr>
              <a:t>Año</a:t>
            </a:r>
            <a:r>
              <a:rPr lang="en-US" sz="4500" b="1" u="sng" dirty="0">
                <a:latin typeface="Bookman Old Style" panose="02050604050505020204" pitchFamily="18" charset="0"/>
                <a:ea typeface="+mn-ea"/>
                <a:cs typeface="Aharoni" pitchFamily="2" charset="-79"/>
              </a:rPr>
              <a:t> 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25C7B5-7BE8-3215-6F66-537A2EF54B35}"/>
              </a:ext>
            </a:extLst>
          </p:cNvPr>
          <p:cNvSpPr txBox="1"/>
          <p:nvPr/>
        </p:nvSpPr>
        <p:spPr>
          <a:xfrm>
            <a:off x="0" y="1048439"/>
            <a:ext cx="4267200" cy="52322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err="1">
                <a:latin typeface="Bookman Old Style" panose="02050604050505020204" pitchFamily="18" charset="0"/>
                <a:cs typeface="Aharoni" pitchFamily="2" charset="-79"/>
              </a:rPr>
              <a:t>Reporte</a:t>
            </a:r>
            <a:r>
              <a:rPr lang="en-US" sz="3600" i="1" dirty="0">
                <a:latin typeface="Bookman Old Style" panose="02050604050505020204" pitchFamily="18" charset="0"/>
                <a:cs typeface="Aharoni" pitchFamily="2" charset="-79"/>
              </a:rPr>
              <a:t> de Santo </a:t>
            </a:r>
            <a:r>
              <a:rPr lang="en-US" sz="3600" i="1" dirty="0" err="1">
                <a:latin typeface="Bookman Old Style" panose="02050604050505020204" pitchFamily="18" charset="0"/>
                <a:cs typeface="Aharoni" pitchFamily="2" charset="-79"/>
              </a:rPr>
              <a:t>previsto</a:t>
            </a:r>
            <a:r>
              <a:rPr lang="en-US" sz="3600" i="1" dirty="0">
                <a:latin typeface="Bookman Old Style" panose="02050604050505020204" pitchFamily="18" charset="0"/>
                <a:cs typeface="Aharoni" pitchFamily="2" charset="-79"/>
              </a:rPr>
              <a:t> para </a:t>
            </a:r>
            <a:r>
              <a:rPr lang="en-US" sz="3600" i="1" dirty="0" err="1">
                <a:latin typeface="Bookman Old Style" panose="02050604050505020204" pitchFamily="18" charset="0"/>
                <a:cs typeface="Aharoni" pitchFamily="2" charset="-79"/>
              </a:rPr>
              <a:t>el</a:t>
            </a:r>
            <a:r>
              <a:rPr lang="en-US" sz="3600" i="1" dirty="0">
                <a:latin typeface="Bookman Old Style" panose="02050604050505020204" pitchFamily="18" charset="0"/>
                <a:cs typeface="Aharoni" pitchFamily="2" charset="-79"/>
              </a:rPr>
              <a:t> 17 de </a:t>
            </a:r>
            <a:r>
              <a:rPr lang="en-US" sz="3600" i="1" dirty="0" err="1">
                <a:latin typeface="Bookman Old Style" panose="02050604050505020204" pitchFamily="18" charset="0"/>
                <a:cs typeface="Aharoni" pitchFamily="2" charset="-79"/>
              </a:rPr>
              <a:t>enero</a:t>
            </a:r>
            <a:r>
              <a:rPr lang="en-US" sz="3600" i="1" dirty="0">
                <a:latin typeface="Bookman Old Style" panose="02050604050505020204" pitchFamily="18" charset="0"/>
                <a:cs typeface="Aharoni" pitchFamily="2" charset="-79"/>
              </a:rPr>
              <a:t> 2024</a:t>
            </a:r>
          </a:p>
          <a:p>
            <a:pPr algn="ctr"/>
            <a:r>
              <a:rPr lang="es-ES" sz="2800" i="1" dirty="0">
                <a:latin typeface="Bookman Old Style" panose="02050604050505020204" pitchFamily="18" charset="0"/>
                <a:cs typeface="Aharoni" pitchFamily="2" charset="-79"/>
              </a:rPr>
              <a:t>*El formulario se entregó en el paquete de inscripción*</a:t>
            </a:r>
            <a:endParaRPr lang="en-US" sz="3000" i="1" dirty="0">
              <a:latin typeface="Bookman Old Style" panose="02050604050505020204" pitchFamily="18" charset="0"/>
              <a:cs typeface="Aharoni" pitchFamily="2" charset="-79"/>
            </a:endParaRPr>
          </a:p>
          <a:p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800" dirty="0">
                <a:latin typeface="Bookman Old Style" panose="02050604050505020204" pitchFamily="18" charset="0"/>
                <a:cs typeface="Aharoni" pitchFamily="2" charset="-79"/>
              </a:rPr>
              <a:t>Por favor regístrese para reuniones individuales de padres con la Sra. Puerto.</a:t>
            </a:r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97DEE0-2381-CEED-250C-D266072C60BE}"/>
              </a:ext>
            </a:extLst>
          </p:cNvPr>
          <p:cNvSpPr txBox="1"/>
          <p:nvPr/>
        </p:nvSpPr>
        <p:spPr>
          <a:xfrm>
            <a:off x="4546847" y="1030813"/>
            <a:ext cx="4572000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i="1" u="sng" dirty="0" err="1">
                <a:latin typeface="Bookman Old Style" panose="02050604050505020204" pitchFamily="18" charset="0"/>
                <a:cs typeface="Aharoni" pitchFamily="2" charset="-79"/>
              </a:rPr>
              <a:t>Rito</a:t>
            </a:r>
            <a:r>
              <a:rPr lang="en-US" sz="2800" i="1" u="sng" dirty="0">
                <a:latin typeface="Bookman Old Style" panose="02050604050505020204" pitchFamily="18" charset="0"/>
                <a:cs typeface="Aharoni" pitchFamily="2" charset="-79"/>
              </a:rPr>
              <a:t> de </a:t>
            </a:r>
            <a:r>
              <a:rPr lang="en-US" sz="2800" i="1" u="sng" dirty="0" err="1">
                <a:latin typeface="Bookman Old Style" panose="02050604050505020204" pitchFamily="18" charset="0"/>
                <a:cs typeface="Aharoni" pitchFamily="2" charset="-79"/>
              </a:rPr>
              <a:t>Elección</a:t>
            </a:r>
            <a:r>
              <a:rPr lang="en-US" sz="2800" i="1" u="sng" dirty="0">
                <a:latin typeface="Bookman Old Style" panose="02050604050505020204" pitchFamily="18" charset="0"/>
                <a:cs typeface="Aharoni" pitchFamily="2" charset="-79"/>
              </a:rPr>
              <a:t>- 9:00am: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 </a:t>
            </a:r>
          </a:p>
          <a:p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18 de </a:t>
            </a:r>
            <a:r>
              <a:rPr lang="en-US" sz="2800" dirty="0" err="1">
                <a:latin typeface="Bookman Old Style" panose="02050604050505020204" pitchFamily="18" charset="0"/>
                <a:cs typeface="Aharoni" pitchFamily="2" charset="-79"/>
              </a:rPr>
              <a:t>febrero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 2024</a:t>
            </a:r>
          </a:p>
          <a:p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n-US" sz="2800" i="1" u="sng" dirty="0" err="1">
                <a:latin typeface="Bookman Old Style" panose="02050604050505020204" pitchFamily="18" charset="0"/>
                <a:cs typeface="Aharoni" pitchFamily="2" charset="-79"/>
              </a:rPr>
              <a:t>Escrutinios</a:t>
            </a:r>
            <a:r>
              <a:rPr lang="en-US" sz="2800" i="1" u="sng" dirty="0">
                <a:latin typeface="Bookman Old Style" panose="02050604050505020204" pitchFamily="18" charset="0"/>
                <a:cs typeface="Aharoni" pitchFamily="2" charset="-79"/>
              </a:rPr>
              <a:t> – 9:00am:</a:t>
            </a:r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1er- 3 de </a:t>
            </a:r>
            <a:r>
              <a:rPr lang="en-US" sz="2800" dirty="0" err="1">
                <a:latin typeface="Bookman Old Style" panose="02050604050505020204" pitchFamily="18" charset="0"/>
                <a:cs typeface="Aharoni" pitchFamily="2" charset="-79"/>
              </a:rPr>
              <a:t>marzo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, 2024</a:t>
            </a:r>
          </a:p>
          <a:p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2do- 10 de </a:t>
            </a:r>
            <a:r>
              <a:rPr lang="en-US" sz="2800" dirty="0" err="1">
                <a:latin typeface="Bookman Old Style" panose="02050604050505020204" pitchFamily="18" charset="0"/>
                <a:cs typeface="Aharoni" pitchFamily="2" charset="-79"/>
              </a:rPr>
              <a:t>marzo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, 2024</a:t>
            </a:r>
          </a:p>
          <a:p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3er- 17 de </a:t>
            </a:r>
            <a:r>
              <a:rPr lang="en-US" sz="2800" dirty="0" err="1">
                <a:latin typeface="Bookman Old Style" panose="02050604050505020204" pitchFamily="18" charset="0"/>
                <a:cs typeface="Aharoni" pitchFamily="2" charset="-79"/>
              </a:rPr>
              <a:t>marzo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, 2024</a:t>
            </a:r>
          </a:p>
          <a:p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n-US" sz="2800" i="1" u="sng" dirty="0" err="1">
                <a:latin typeface="Bookman Old Style" panose="02050604050505020204" pitchFamily="18" charset="0"/>
                <a:cs typeface="Aharoni" pitchFamily="2" charset="-79"/>
              </a:rPr>
              <a:t>Sacramentos</a:t>
            </a:r>
            <a:r>
              <a:rPr lang="en-US" sz="2800" i="1" u="sng" dirty="0">
                <a:latin typeface="Bookman Old Style" panose="02050604050505020204" pitchFamily="18" charset="0"/>
                <a:cs typeface="Aharoni" pitchFamily="2" charset="-79"/>
              </a:rPr>
              <a:t>:</a:t>
            </a:r>
            <a:endParaRPr lang="en-US" sz="28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n-US" sz="2800" dirty="0" err="1">
                <a:latin typeface="Bookman Old Style" panose="02050604050505020204" pitchFamily="18" charset="0"/>
                <a:cs typeface="Aharoni" pitchFamily="2" charset="-79"/>
              </a:rPr>
              <a:t>sábado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, 6 de </a:t>
            </a:r>
            <a:r>
              <a:rPr lang="en-US" sz="2800" dirty="0" err="1">
                <a:latin typeface="Bookman Old Style" panose="02050604050505020204" pitchFamily="18" charset="0"/>
                <a:cs typeface="Aharoni" pitchFamily="2" charset="-79"/>
              </a:rPr>
              <a:t>abril</a:t>
            </a:r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 2024</a:t>
            </a:r>
          </a:p>
          <a:p>
            <a:r>
              <a:rPr lang="en-US" sz="2800" dirty="0">
                <a:latin typeface="Bookman Old Style" panose="02050604050505020204" pitchFamily="18" charset="0"/>
                <a:cs typeface="Aharoni" pitchFamily="2" charset="-79"/>
              </a:rPr>
              <a:t>9:00am – 12:30pm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9298933-3C8F-2DBE-7EC4-B082D637E120}"/>
              </a:ext>
            </a:extLst>
          </p:cNvPr>
          <p:cNvSpPr txBox="1">
            <a:spLocks/>
          </p:cNvSpPr>
          <p:nvPr/>
        </p:nvSpPr>
        <p:spPr>
          <a:xfrm>
            <a:off x="4552516" y="88001"/>
            <a:ext cx="4597153" cy="96043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u="sng" dirty="0">
                <a:latin typeface="Bookman Old Style" panose="02050604050505020204" pitchFamily="18" charset="0"/>
                <a:ea typeface="+mn-ea"/>
                <a:cs typeface="Aharoni" pitchFamily="2" charset="-79"/>
              </a:rPr>
              <a:t>RCIC </a:t>
            </a:r>
            <a:r>
              <a:rPr lang="en-US" sz="4500" b="1" u="sng" dirty="0" err="1">
                <a:latin typeface="Bookman Old Style" panose="02050604050505020204" pitchFamily="18" charset="0"/>
                <a:ea typeface="+mn-ea"/>
                <a:cs typeface="Aharoni" pitchFamily="2" charset="-79"/>
              </a:rPr>
              <a:t>Año</a:t>
            </a:r>
            <a:r>
              <a:rPr lang="en-US" sz="4500" b="1" u="sng" dirty="0">
                <a:latin typeface="Bookman Old Style" panose="02050604050505020204" pitchFamily="18" charset="0"/>
                <a:ea typeface="+mn-ea"/>
                <a:cs typeface="Aharoni" pitchFamily="2" charset="-79"/>
              </a:rPr>
              <a:t> II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61EA8D-E66B-5B33-5984-DC13998A85E5}"/>
              </a:ext>
            </a:extLst>
          </p:cNvPr>
          <p:cNvCxnSpPr>
            <a:cxnSpLocks/>
          </p:cNvCxnSpPr>
          <p:nvPr/>
        </p:nvCxnSpPr>
        <p:spPr>
          <a:xfrm>
            <a:off x="4267200" y="0"/>
            <a:ext cx="76200" cy="68580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0A0D58A-48DF-D90C-BF6B-01C22FD5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03437"/>
            <a:ext cx="8458200" cy="4525963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El catequista proporciona (enseña) la información especial necesaria para cada grado y sacramento.</a:t>
            </a:r>
          </a:p>
          <a:p>
            <a:pPr marL="0" indent="0">
              <a:buNone/>
            </a:pPr>
            <a:endParaRPr lang="es-ES" sz="50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Los catequistas son voluntarios que están dispuestos a dedicar su tiempo y talento a compartir su fe con los niños de la parroquia.</a:t>
            </a:r>
          </a:p>
          <a:p>
            <a:pPr marL="0" indent="0">
              <a:buNone/>
            </a:pPr>
            <a:endParaRPr lang="es-ES" sz="5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A todos los catequistas se les toman las huellas digitales según la política diocesana.</a:t>
            </a:r>
          </a:p>
          <a:p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Asista a la capacitación sobre ambiente seguro.</a:t>
            </a:r>
          </a:p>
          <a:p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Participar en la formación permanente.</a:t>
            </a:r>
          </a:p>
          <a:p>
            <a:r>
              <a:rPr lang="es-ES" sz="2500" dirty="0">
                <a:latin typeface="Bookman Old Style" panose="02050604050505020204" pitchFamily="18" charset="0"/>
                <a:cs typeface="Aharoni" pitchFamily="2" charset="-79"/>
              </a:rPr>
              <a:t>Estar al día con la iglesia católica.</a:t>
            </a:r>
            <a:endParaRPr lang="en-US" sz="2500" dirty="0">
              <a:latin typeface="Bookman Old Style" panose="02050604050505020204" pitchFamily="18" charset="0"/>
              <a:cs typeface="Aharoni" pitchFamily="2" charset="-79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3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  <a:ea typeface="+mj-ea"/>
                <a:cs typeface="Aharoni" pitchFamily="2" charset="-79"/>
              </a:rPr>
              <a:t>Función y Calificaciones del Catequista</a:t>
            </a:r>
            <a:endParaRPr kumimoji="0" lang="en-US" sz="53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anose="02050604050505020204" pitchFamily="18" charset="0"/>
              <a:ea typeface="+mj-ea"/>
              <a:cs typeface="Aharoni" pitchFamily="2" charset="-79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73ECA-C09F-D29C-6E8F-C219E765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s-ES" sz="4000" b="1" u="sng" dirty="0">
                <a:latin typeface="Bookman Old Style" panose="02050604050505020204" pitchFamily="18" charset="0"/>
              </a:rPr>
              <a:t>Responsabilidad y Expectativas del Estudiante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991600" cy="4968875"/>
          </a:xfrm>
          <a:noFill/>
          <a:ln>
            <a:noFill/>
          </a:ln>
        </p:spPr>
        <p:txBody>
          <a:bodyPr>
            <a:normAutofit fontScale="55000" lnSpcReduction="20000"/>
          </a:bodyPr>
          <a:lstStyle/>
          <a:p>
            <a:r>
              <a:rPr lang="es-ES" sz="5000" dirty="0">
                <a:latin typeface="Bookman Old Style" panose="02050604050505020204" pitchFamily="18" charset="0"/>
                <a:cs typeface="Aharoni" pitchFamily="2" charset="-79"/>
              </a:rPr>
              <a:t>Se espera que los estudiantes cooperen y se comporten de manera que fomenten el aprendizaje de todos en la Educación Religiosa: vivir como hijos de Dios; tratarnos unos a otros con respeto, cortesía y amabilidad.</a:t>
            </a:r>
          </a:p>
          <a:p>
            <a:endParaRPr lang="en-US" sz="21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5000" dirty="0">
                <a:latin typeface="Bookman Old Style" panose="02050604050505020204" pitchFamily="18" charset="0"/>
                <a:cs typeface="Aharoni" pitchFamily="2" charset="-79"/>
              </a:rPr>
              <a:t>Se espera que los estudiantes completen sus tareas y participen activamente en clases y proyectos.</a:t>
            </a:r>
          </a:p>
          <a:p>
            <a:endParaRPr lang="en-US" sz="21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5000" dirty="0">
                <a:latin typeface="Bookman Old Style" panose="02050604050505020204" pitchFamily="18" charset="0"/>
                <a:cs typeface="Aharoni" pitchFamily="2" charset="-79"/>
              </a:rPr>
              <a:t>No se puede comer en las aulas.</a:t>
            </a:r>
          </a:p>
          <a:p>
            <a:endParaRPr lang="en-US" sz="18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5000" dirty="0">
                <a:latin typeface="Bookman Old Style" panose="02050604050505020204" pitchFamily="18" charset="0"/>
                <a:cs typeface="Aharoni" pitchFamily="2" charset="-79"/>
              </a:rPr>
              <a:t>NO TELÉFONOS CELULARES: Las aulas no tienen dispositivos electrónicos; El uso del dispositivo queda a discreción del catequista.</a:t>
            </a:r>
            <a:endParaRPr lang="en-US" sz="5000" dirty="0">
              <a:latin typeface="Bookman Old Style" panose="02050604050505020204" pitchFamily="18" charset="0"/>
              <a:cs typeface="Aharoni" pitchFamily="2" charset="-79"/>
            </a:endParaRPr>
          </a:p>
          <a:p>
            <a:pPr marL="0" indent="0">
              <a:buNone/>
            </a:pPr>
            <a:endParaRPr lang="en-US" sz="4000" dirty="0">
              <a:latin typeface="Bookman Old Style" panose="02050604050505020204" pitchFamily="18" charset="0"/>
              <a:cs typeface="Aharoni" pitchFamily="2" charset="-79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8E59C-B679-6B2E-1188-2A9D10A3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F98A30E-B9AE-3CB7-C3A7-2FF6B6816CA9}"/>
              </a:ext>
            </a:extLst>
          </p:cNvPr>
          <p:cNvSpPr txBox="1"/>
          <p:nvPr/>
        </p:nvSpPr>
        <p:spPr>
          <a:xfrm>
            <a:off x="342900" y="1752600"/>
            <a:ext cx="8458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latin typeface="Bookman Old Style" panose="02050604050505020204" pitchFamily="18" charset="0"/>
                <a:cs typeface="Aharoni" pitchFamily="2" charset="-79"/>
              </a:rPr>
              <a:t>Cada estudiante es responsable del equipo y suministros que utiliza. Si ocurre daño, se pedirá a los padres que paguen las reparaciones o el reemplazo. Pedimos que los niños del Ministerio de Educación Religiosa respeten la propiedad de otros estudiantes de la Escuela </a:t>
            </a:r>
            <a:r>
              <a:rPr lang="es-ES" sz="2400" dirty="0">
                <a:latin typeface="Bookman Old Style" panose="02050604050505020204" pitchFamily="18" charset="0"/>
                <a:ea typeface="BatangChe" pitchFamily="49" charset="-127"/>
                <a:cs typeface="Aharoni" pitchFamily="2" charset="-79"/>
              </a:rPr>
              <a:t>San José</a:t>
            </a:r>
            <a:r>
              <a:rPr lang="es-ES" sz="2400" dirty="0">
                <a:latin typeface="Bookman Old Style" panose="02050604050505020204" pitchFamily="18" charset="0"/>
                <a:cs typeface="Aharoni" pitchFamily="2" charset="-79"/>
              </a:rPr>
              <a:t>. No se debe quitar ni usar nada del escritorio y del aula que comparten.</a:t>
            </a:r>
          </a:p>
          <a:p>
            <a:endParaRPr lang="es-ES" sz="2400" dirty="0">
              <a:latin typeface="Bookman Old Style" panose="02050604050505020204" pitchFamily="18" charset="0"/>
              <a:cs typeface="Aharoni" pitchFamily="2" charset="-79"/>
            </a:endParaRPr>
          </a:p>
          <a:p>
            <a:r>
              <a:rPr lang="es-ES" sz="2400" dirty="0">
                <a:latin typeface="Bookman Old Style" panose="02050604050505020204" pitchFamily="18" charset="0"/>
                <a:cs typeface="Aharoni" pitchFamily="2" charset="-79"/>
              </a:rPr>
              <a:t>Si su hijo pierde su libro, reemplazarlo le costará $30, una tarifa que los padres </a:t>
            </a:r>
            <a:r>
              <a:rPr lang="es-ES" sz="2400" b="1" u="sng" dirty="0">
                <a:latin typeface="Bookman Old Style" panose="02050604050505020204" pitchFamily="18" charset="0"/>
                <a:cs typeface="Aharoni" pitchFamily="2" charset="-79"/>
              </a:rPr>
              <a:t>DEBEN</a:t>
            </a:r>
            <a:r>
              <a:rPr lang="es-ES" sz="2400" dirty="0">
                <a:latin typeface="Bookman Old Style" panose="02050604050505020204" pitchFamily="18" charset="0"/>
                <a:cs typeface="Aharoni" pitchFamily="2" charset="-79"/>
              </a:rPr>
              <a:t> pagar. Debido al alto volumen de estudiantes en el programa, no contamos con libros extra en la Oficina.</a:t>
            </a:r>
            <a:endParaRPr lang="en-US" sz="1050" dirty="0">
              <a:latin typeface="Bookman Old Style" panose="020506040505050202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9AF0969-7F26-2847-C8CE-FB6411DF7E94}"/>
              </a:ext>
            </a:extLst>
          </p:cNvPr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u="sng" dirty="0">
                <a:latin typeface="Bookman Old Style" panose="02050604050505020204" pitchFamily="18" charset="0"/>
              </a:rPr>
              <a:t>Responsabilidad y Expectativas del Estudiante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C8A36-F12B-9342-844C-29625747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EE9A-EB8B-493B-84C1-0CBE7A56FD8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06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13498</TotalTime>
  <Words>1615</Words>
  <Application>Microsoft Office PowerPoint</Application>
  <PresentationFormat>On-screen Show (4:3)</PresentationFormat>
  <Paragraphs>189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Calibri</vt:lpstr>
      <vt:lpstr>Courier New</vt:lpstr>
      <vt:lpstr>Office Theme</vt:lpstr>
      <vt:lpstr>Formación de fe de San José Oficina de Educación Religiosa   Oración inicial:  Padre Nuestro, Ave María, Gloria.</vt:lpstr>
      <vt:lpstr>RESPONSABILIDAD Y PAPEL DE LOS PADRES</vt:lpstr>
      <vt:lpstr>Asistencia a Misa</vt:lpstr>
      <vt:lpstr>Reuniones de Padres</vt:lpstr>
      <vt:lpstr>Reconciliación</vt:lpstr>
      <vt:lpstr>RCIC Año I</vt:lpstr>
      <vt:lpstr>PowerPoint Presentation</vt:lpstr>
      <vt:lpstr>Responsabilidad y Expectativas del Estudiante</vt:lpstr>
      <vt:lpstr>PowerPoint Presentation</vt:lpstr>
      <vt:lpstr>PowerPoint Presentation</vt:lpstr>
      <vt:lpstr>Asistencia  </vt:lpstr>
      <vt:lpstr>Tardanzas</vt:lpstr>
      <vt:lpstr>Disciplina</vt:lpstr>
      <vt:lpstr>LLEGADA Y SALIDA</vt:lpstr>
      <vt:lpstr>Procedimientos de Emergencia y Terremotos</vt:lpstr>
      <vt:lpstr>Clase de Ambiente Seguro</vt:lpstr>
      <vt:lpstr>Preparación Sacramental para la Primera Reconciliación y la Primera Eucaristía</vt:lpstr>
      <vt:lpstr>Oración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Joseph Religious Education</dc:title>
  <dc:creator>Debbie Aud</dc:creator>
  <cp:lastModifiedBy>Diana Puerto</cp:lastModifiedBy>
  <cp:revision>133</cp:revision>
  <cp:lastPrinted>2023-09-08T23:08:10Z</cp:lastPrinted>
  <dcterms:created xsi:type="dcterms:W3CDTF">2008-05-29T23:06:43Z</dcterms:created>
  <dcterms:modified xsi:type="dcterms:W3CDTF">2023-09-09T01:17:34Z</dcterms:modified>
</cp:coreProperties>
</file>