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08" r:id="rId3"/>
    <p:sldId id="342" r:id="rId4"/>
    <p:sldId id="314" r:id="rId5"/>
    <p:sldId id="337" r:id="rId6"/>
    <p:sldId id="344" r:id="rId7"/>
    <p:sldId id="267" r:id="rId8"/>
    <p:sldId id="274" r:id="rId9"/>
    <p:sldId id="346" r:id="rId10"/>
    <p:sldId id="335" r:id="rId11"/>
    <p:sldId id="272" r:id="rId12"/>
    <p:sldId id="287" r:id="rId13"/>
    <p:sldId id="305" r:id="rId14"/>
    <p:sldId id="270" r:id="rId15"/>
    <p:sldId id="293" r:id="rId16"/>
    <p:sldId id="345" r:id="rId17"/>
    <p:sldId id="298" r:id="rId18"/>
    <p:sldId id="328" r:id="rId1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Puerto" initials="DP" lastIdx="1" clrIdx="0">
    <p:extLst>
      <p:ext uri="{19B8F6BF-5375-455C-9EA6-DF929625EA0E}">
        <p15:presenceInfo xmlns:p15="http://schemas.microsoft.com/office/powerpoint/2012/main" userId="S-1-5-21-2719858886-3529296574-3250859341-12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autoAdjust="0"/>
  </p:normalViewPr>
  <p:slideViewPr>
    <p:cSldViewPr>
      <p:cViewPr varScale="1">
        <p:scale>
          <a:sx n="108" d="100"/>
          <a:sy n="108" d="100"/>
        </p:scale>
        <p:origin x="17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13" d="100"/>
          <a:sy n="113" d="100"/>
        </p:scale>
        <p:origin x="241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E8100C-0D36-F9B0-B6E5-EE321679CA5F}"/>
              </a:ext>
            </a:extLst>
          </p:cNvPr>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52592FF-3650-A975-3C28-3D3D3B149E63}"/>
              </a:ext>
            </a:extLst>
          </p:cNvPr>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1D04A7DC-84A0-43DE-97E4-C387F67063B3}" type="datetimeFigureOut">
              <a:rPr lang="en-US" smtClean="0"/>
              <a:t>9/8/2023</a:t>
            </a:fld>
            <a:endParaRPr lang="en-US"/>
          </a:p>
        </p:txBody>
      </p:sp>
      <p:sp>
        <p:nvSpPr>
          <p:cNvPr id="4" name="Footer Placeholder 3">
            <a:extLst>
              <a:ext uri="{FF2B5EF4-FFF2-40B4-BE49-F238E27FC236}">
                <a16:creationId xmlns:a16="http://schemas.microsoft.com/office/drawing/2014/main" id="{85AD810A-161F-3C4A-195B-783D05B9562D}"/>
              </a:ext>
            </a:extLst>
          </p:cNvPr>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3685A0-05A6-0A1E-9C22-3AF36A98E70A}"/>
              </a:ext>
            </a:extLst>
          </p:cNvPr>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1C39CB60-B0B4-419B-9A9F-1044B934C419}" type="slidenum">
              <a:rPr lang="en-US" smtClean="0"/>
              <a:t>‹#›</a:t>
            </a:fld>
            <a:endParaRPr lang="en-US"/>
          </a:p>
        </p:txBody>
      </p:sp>
    </p:spTree>
    <p:extLst>
      <p:ext uri="{BB962C8B-B14F-4D97-AF65-F5344CB8AC3E}">
        <p14:creationId xmlns:p14="http://schemas.microsoft.com/office/powerpoint/2010/main" val="2486773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0D09C062-CF64-40FA-B9C1-87F59A957FE5}" type="datetimeFigureOut">
              <a:rPr lang="en-US" smtClean="0"/>
              <a:pPr/>
              <a:t>9/8/2023</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39B7BDD-38C7-4D6D-8D2E-F4557071BE96}" type="slidenum">
              <a:rPr lang="en-US" smtClean="0"/>
              <a:pPr/>
              <a:t>‹#›</a:t>
            </a:fld>
            <a:endParaRPr lang="en-US" dirty="0"/>
          </a:p>
        </p:txBody>
      </p:sp>
    </p:spTree>
    <p:extLst>
      <p:ext uri="{BB962C8B-B14F-4D97-AF65-F5344CB8AC3E}">
        <p14:creationId xmlns:p14="http://schemas.microsoft.com/office/powerpoint/2010/main" val="417812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a:t>
            </a:fld>
            <a:endParaRPr lang="en-US" dirty="0"/>
          </a:p>
        </p:txBody>
      </p:sp>
    </p:spTree>
    <p:extLst>
      <p:ext uri="{BB962C8B-B14F-4D97-AF65-F5344CB8AC3E}">
        <p14:creationId xmlns:p14="http://schemas.microsoft.com/office/powerpoint/2010/main" val="66383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10</a:t>
            </a:fld>
            <a:endParaRPr lang="en-US" dirty="0"/>
          </a:p>
        </p:txBody>
      </p:sp>
    </p:spTree>
    <p:extLst>
      <p:ext uri="{BB962C8B-B14F-4D97-AF65-F5344CB8AC3E}">
        <p14:creationId xmlns:p14="http://schemas.microsoft.com/office/powerpoint/2010/main" val="996961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11</a:t>
            </a:fld>
            <a:endParaRPr lang="en-US" dirty="0"/>
          </a:p>
        </p:txBody>
      </p:sp>
    </p:spTree>
    <p:extLst>
      <p:ext uri="{BB962C8B-B14F-4D97-AF65-F5344CB8AC3E}">
        <p14:creationId xmlns:p14="http://schemas.microsoft.com/office/powerpoint/2010/main" val="785220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12</a:t>
            </a:fld>
            <a:endParaRPr lang="en-US" dirty="0"/>
          </a:p>
        </p:txBody>
      </p:sp>
    </p:spTree>
    <p:extLst>
      <p:ext uri="{BB962C8B-B14F-4D97-AF65-F5344CB8AC3E}">
        <p14:creationId xmlns:p14="http://schemas.microsoft.com/office/powerpoint/2010/main" val="2257690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13</a:t>
            </a:fld>
            <a:endParaRPr lang="en-US" dirty="0"/>
          </a:p>
        </p:txBody>
      </p:sp>
    </p:spTree>
    <p:extLst>
      <p:ext uri="{BB962C8B-B14F-4D97-AF65-F5344CB8AC3E}">
        <p14:creationId xmlns:p14="http://schemas.microsoft.com/office/powerpoint/2010/main" val="753321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14</a:t>
            </a:fld>
            <a:endParaRPr lang="en-US" dirty="0"/>
          </a:p>
        </p:txBody>
      </p:sp>
    </p:spTree>
    <p:extLst>
      <p:ext uri="{BB962C8B-B14F-4D97-AF65-F5344CB8AC3E}">
        <p14:creationId xmlns:p14="http://schemas.microsoft.com/office/powerpoint/2010/main" val="1341709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15</a:t>
            </a:fld>
            <a:endParaRPr lang="en-US" dirty="0"/>
          </a:p>
        </p:txBody>
      </p:sp>
    </p:spTree>
    <p:extLst>
      <p:ext uri="{BB962C8B-B14F-4D97-AF65-F5344CB8AC3E}">
        <p14:creationId xmlns:p14="http://schemas.microsoft.com/office/powerpoint/2010/main" val="129142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16</a:t>
            </a:fld>
            <a:endParaRPr lang="en-US" dirty="0"/>
          </a:p>
        </p:txBody>
      </p:sp>
    </p:spTree>
    <p:extLst>
      <p:ext uri="{BB962C8B-B14F-4D97-AF65-F5344CB8AC3E}">
        <p14:creationId xmlns:p14="http://schemas.microsoft.com/office/powerpoint/2010/main" val="1283878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17</a:t>
            </a:fld>
            <a:endParaRPr lang="en-US" dirty="0"/>
          </a:p>
        </p:txBody>
      </p:sp>
    </p:spTree>
    <p:extLst>
      <p:ext uri="{BB962C8B-B14F-4D97-AF65-F5344CB8AC3E}">
        <p14:creationId xmlns:p14="http://schemas.microsoft.com/office/powerpoint/2010/main" val="3889274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18</a:t>
            </a:fld>
            <a:endParaRPr lang="en-US" dirty="0"/>
          </a:p>
        </p:txBody>
      </p:sp>
    </p:spTree>
    <p:extLst>
      <p:ext uri="{BB962C8B-B14F-4D97-AF65-F5344CB8AC3E}">
        <p14:creationId xmlns:p14="http://schemas.microsoft.com/office/powerpoint/2010/main" val="165713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2</a:t>
            </a:fld>
            <a:endParaRPr lang="en-US" dirty="0"/>
          </a:p>
        </p:txBody>
      </p:sp>
    </p:spTree>
    <p:extLst>
      <p:ext uri="{BB962C8B-B14F-4D97-AF65-F5344CB8AC3E}">
        <p14:creationId xmlns:p14="http://schemas.microsoft.com/office/powerpoint/2010/main" val="2969798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3</a:t>
            </a:fld>
            <a:endParaRPr lang="en-US" dirty="0"/>
          </a:p>
        </p:txBody>
      </p:sp>
    </p:spTree>
    <p:extLst>
      <p:ext uri="{BB962C8B-B14F-4D97-AF65-F5344CB8AC3E}">
        <p14:creationId xmlns:p14="http://schemas.microsoft.com/office/powerpoint/2010/main" val="2945064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4</a:t>
            </a:fld>
            <a:endParaRPr lang="en-US" dirty="0"/>
          </a:p>
        </p:txBody>
      </p:sp>
    </p:spTree>
    <p:extLst>
      <p:ext uri="{BB962C8B-B14F-4D97-AF65-F5344CB8AC3E}">
        <p14:creationId xmlns:p14="http://schemas.microsoft.com/office/powerpoint/2010/main" val="384307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5</a:t>
            </a:fld>
            <a:endParaRPr lang="en-US" dirty="0"/>
          </a:p>
        </p:txBody>
      </p:sp>
    </p:spTree>
    <p:extLst>
      <p:ext uri="{BB962C8B-B14F-4D97-AF65-F5344CB8AC3E}">
        <p14:creationId xmlns:p14="http://schemas.microsoft.com/office/powerpoint/2010/main" val="2923124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6</a:t>
            </a:fld>
            <a:endParaRPr lang="en-US" dirty="0"/>
          </a:p>
        </p:txBody>
      </p:sp>
    </p:spTree>
    <p:extLst>
      <p:ext uri="{BB962C8B-B14F-4D97-AF65-F5344CB8AC3E}">
        <p14:creationId xmlns:p14="http://schemas.microsoft.com/office/powerpoint/2010/main" val="62153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7</a:t>
            </a:fld>
            <a:endParaRPr lang="en-US" dirty="0"/>
          </a:p>
        </p:txBody>
      </p:sp>
    </p:spTree>
    <p:extLst>
      <p:ext uri="{BB962C8B-B14F-4D97-AF65-F5344CB8AC3E}">
        <p14:creationId xmlns:p14="http://schemas.microsoft.com/office/powerpoint/2010/main" val="289867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8</a:t>
            </a:fld>
            <a:endParaRPr lang="en-US" dirty="0"/>
          </a:p>
        </p:txBody>
      </p:sp>
    </p:spTree>
    <p:extLst>
      <p:ext uri="{BB962C8B-B14F-4D97-AF65-F5344CB8AC3E}">
        <p14:creationId xmlns:p14="http://schemas.microsoft.com/office/powerpoint/2010/main" val="226692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9B7BDD-38C7-4D6D-8D2E-F4557071BE96}" type="slidenum">
              <a:rPr lang="en-US" smtClean="0"/>
              <a:pPr/>
              <a:t>9</a:t>
            </a:fld>
            <a:endParaRPr lang="en-US" dirty="0"/>
          </a:p>
        </p:txBody>
      </p:sp>
    </p:spTree>
    <p:extLst>
      <p:ext uri="{BB962C8B-B14F-4D97-AF65-F5344CB8AC3E}">
        <p14:creationId xmlns:p14="http://schemas.microsoft.com/office/powerpoint/2010/main" val="1523969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492EA0E-7651-4307-B100-813AC743BC41}"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1F86B3-7C4A-4331-A018-F6D1BCB5A3A5}"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99710A-0E91-45CD-90D6-743C7A7AC3C9}"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56528-8DC6-4856-8A05-94BE4681BF8C}"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1E17D-F5E9-4599-AEDA-D8AB217C628A}"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657706-744F-4E13-A34D-D3E9EAE6D3F1}" type="datetime1">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27039D-F6B7-47FD-B246-1F35E3C7EE99}" type="datetime1">
              <a:rPr lang="en-US" smtClean="0"/>
              <a:t>9/8/2023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A416FE-F376-4DD7-99EF-9CFDB2916650}" type="datetime1">
              <a:rPr lang="en-US" smtClean="0"/>
              <a:t>9/8/2023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775CB-29FF-4803-B769-1C6A1D3BCA88}" type="datetime1">
              <a:rPr lang="en-US" smtClean="0"/>
              <a:t>9/8/2023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33BD41-122A-4FAD-876A-D15B7217BD41}" type="datetime1">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CAFBEA-106C-4F0C-99A2-2C51DBFC0C20}" type="datetime1">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BDEE9A-EB8B-493B-84C1-0CBE7A56FD8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5B544-2386-4463-93D7-38F4F458BD46}" type="datetime1">
              <a:rPr lang="en-US" smtClean="0"/>
              <a:t>9/8/2023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DEE9A-EB8B-493B-84C1-0CBE7A56FD8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puerto@sbdioces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hyperlink" Target="mailto:mhermosillo@sbdioces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686800" cy="6248400"/>
          </a:xfrm>
        </p:spPr>
        <p:txBody>
          <a:bodyPr>
            <a:normAutofit/>
          </a:bodyPr>
          <a:lstStyle/>
          <a:p>
            <a:r>
              <a:rPr lang="en-US" sz="7300" dirty="0">
                <a:latin typeface="Bookman Old Style" panose="02050604050505020204" pitchFamily="18" charset="0"/>
                <a:ea typeface="BatangChe" pitchFamily="49" charset="-127"/>
                <a:cs typeface="Aharoni" pitchFamily="2" charset="-79"/>
              </a:rPr>
              <a:t>St. Joseph </a:t>
            </a:r>
            <a:br>
              <a:rPr lang="en-US" sz="7300" dirty="0">
                <a:latin typeface="Bookman Old Style" panose="02050604050505020204" pitchFamily="18" charset="0"/>
                <a:ea typeface="BatangChe" pitchFamily="49" charset="-127"/>
                <a:cs typeface="Aharoni" pitchFamily="2" charset="-79"/>
              </a:rPr>
            </a:br>
            <a:r>
              <a:rPr lang="en-US" sz="7300" dirty="0">
                <a:latin typeface="Bookman Old Style" panose="02050604050505020204" pitchFamily="18" charset="0"/>
                <a:ea typeface="BatangChe" pitchFamily="49" charset="-127"/>
                <a:cs typeface="Aharoni" pitchFamily="2" charset="-79"/>
              </a:rPr>
              <a:t>Faith Formation</a:t>
            </a:r>
            <a:br>
              <a:rPr lang="en-US" sz="7300" dirty="0">
                <a:latin typeface="Bookman Old Style" panose="02050604050505020204" pitchFamily="18" charset="0"/>
                <a:ea typeface="BatangChe" pitchFamily="49" charset="-127"/>
                <a:cs typeface="Aharoni" pitchFamily="2" charset="-79"/>
              </a:rPr>
            </a:br>
            <a:r>
              <a:rPr lang="en-US" sz="4000" dirty="0">
                <a:latin typeface="Bookman Old Style" panose="02050604050505020204" pitchFamily="18" charset="0"/>
                <a:ea typeface="BatangChe" pitchFamily="49" charset="-127"/>
                <a:cs typeface="Aharoni" pitchFamily="2" charset="-79"/>
              </a:rPr>
              <a:t>Office of Religious Education</a:t>
            </a:r>
            <a:br>
              <a:rPr lang="en-US" sz="4000" dirty="0">
                <a:latin typeface="Bookman Old Style" panose="02050604050505020204" pitchFamily="18" charset="0"/>
                <a:ea typeface="BatangChe" pitchFamily="49" charset="-127"/>
                <a:cs typeface="Aharoni" pitchFamily="2" charset="-79"/>
              </a:rPr>
            </a:br>
            <a:br>
              <a:rPr lang="en-US" sz="4000" dirty="0">
                <a:latin typeface="Bookman Old Style" panose="02050604050505020204" pitchFamily="18" charset="0"/>
                <a:ea typeface="BatangChe" pitchFamily="49" charset="-127"/>
                <a:cs typeface="Aharoni" pitchFamily="2" charset="-79"/>
              </a:rPr>
            </a:br>
            <a:br>
              <a:rPr lang="en-US" sz="4000" dirty="0">
                <a:latin typeface="Bookman Old Style" panose="02050604050505020204" pitchFamily="18" charset="0"/>
                <a:ea typeface="BatangChe" pitchFamily="49" charset="-127"/>
                <a:cs typeface="Aharoni" pitchFamily="2" charset="-79"/>
              </a:rPr>
            </a:br>
            <a:r>
              <a:rPr lang="en-US" sz="4000" dirty="0">
                <a:latin typeface="Bookman Old Style" panose="02050604050505020204" pitchFamily="18" charset="0"/>
                <a:ea typeface="BatangChe" pitchFamily="49" charset="-127"/>
                <a:cs typeface="Aharoni" pitchFamily="2" charset="-79"/>
              </a:rPr>
              <a:t>Opening Prayer:</a:t>
            </a:r>
            <a:br>
              <a:rPr lang="en-US" sz="4000" dirty="0">
                <a:latin typeface="Bookman Old Style" panose="02050604050505020204" pitchFamily="18" charset="0"/>
                <a:ea typeface="BatangChe" pitchFamily="49" charset="-127"/>
                <a:cs typeface="Aharoni" pitchFamily="2" charset="-79"/>
              </a:rPr>
            </a:br>
            <a:r>
              <a:rPr lang="en-US" sz="4000" dirty="0">
                <a:latin typeface="Bookman Old Style" panose="02050604050505020204" pitchFamily="18" charset="0"/>
                <a:ea typeface="BatangChe" pitchFamily="49" charset="-127"/>
                <a:cs typeface="Aharoni" pitchFamily="2" charset="-79"/>
              </a:rPr>
              <a:t>Our Father, Hail Mary, Glory Be</a:t>
            </a:r>
          </a:p>
        </p:txBody>
      </p:sp>
      <p:sp>
        <p:nvSpPr>
          <p:cNvPr id="5" name="Slide Number Placeholder 4">
            <a:extLst>
              <a:ext uri="{FF2B5EF4-FFF2-40B4-BE49-F238E27FC236}">
                <a16:creationId xmlns:a16="http://schemas.microsoft.com/office/drawing/2014/main" id="{AA89ABCD-4B4E-E737-9ADD-E92FDF0E844D}"/>
              </a:ext>
            </a:extLst>
          </p:cNvPr>
          <p:cNvSpPr>
            <a:spLocks noGrp="1"/>
          </p:cNvSpPr>
          <p:nvPr>
            <p:ph type="sldNum" sz="quarter" idx="12"/>
          </p:nvPr>
        </p:nvSpPr>
        <p:spPr/>
        <p:txBody>
          <a:bodyPr/>
          <a:lstStyle/>
          <a:p>
            <a:fld id="{9ABDEE9A-EB8B-493B-84C1-0CBE7A56FD87}" type="slidenum">
              <a:rPr lang="en-US" b="1" smtClean="0"/>
              <a:pPr/>
              <a:t>1</a:t>
            </a:fld>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extBox 4"/>
          <p:cNvSpPr txBox="1"/>
          <p:nvPr/>
        </p:nvSpPr>
        <p:spPr>
          <a:xfrm>
            <a:off x="431307" y="5445204"/>
            <a:ext cx="3581400" cy="1107996"/>
          </a:xfrm>
          <a:prstGeom prst="rect">
            <a:avLst/>
          </a:prstGeom>
          <a:noFill/>
          <a:ln>
            <a:noFill/>
          </a:ln>
        </p:spPr>
        <p:txBody>
          <a:bodyPr wrap="square" rtlCol="0">
            <a:spAutoFit/>
          </a:bodyPr>
          <a:lstStyle/>
          <a:p>
            <a:pPr algn="ctr"/>
            <a:r>
              <a:rPr lang="en-US" sz="1600" i="1" u="sng" dirty="0">
                <a:latin typeface="Bookman Old Style" panose="02050604050505020204" pitchFamily="18" charset="0"/>
              </a:rPr>
              <a:t>Director of Religious Education</a:t>
            </a:r>
          </a:p>
          <a:p>
            <a:pPr algn="ctr"/>
            <a:r>
              <a:rPr lang="en-US" sz="1600" dirty="0">
                <a:latin typeface="Bookman Old Style" panose="02050604050505020204" pitchFamily="18" charset="0"/>
              </a:rPr>
              <a:t>Diana Puerto</a:t>
            </a:r>
          </a:p>
          <a:p>
            <a:pPr algn="ctr"/>
            <a:r>
              <a:rPr lang="en-US" sz="1600" dirty="0">
                <a:latin typeface="Bookman Old Style" panose="02050604050505020204" pitchFamily="18" charset="0"/>
                <a:hlinkClick r:id="rId3"/>
              </a:rPr>
              <a:t>dpuerto@sbdiocese.org</a:t>
            </a:r>
            <a:endParaRPr lang="en-US" sz="1600" dirty="0">
              <a:latin typeface="Bookman Old Style" panose="02050604050505020204" pitchFamily="18" charset="0"/>
            </a:endParaRPr>
          </a:p>
          <a:p>
            <a:pPr algn="ctr"/>
            <a:r>
              <a:rPr lang="en-US" sz="1600" dirty="0">
                <a:latin typeface="Bookman Old Style" panose="02050604050505020204" pitchFamily="18" charset="0"/>
              </a:rPr>
              <a:t>(909) 981-8110 x29</a:t>
            </a:r>
          </a:p>
        </p:txBody>
      </p:sp>
      <p:sp>
        <p:nvSpPr>
          <p:cNvPr id="8" name="TextBox 7"/>
          <p:cNvSpPr txBox="1"/>
          <p:nvPr/>
        </p:nvSpPr>
        <p:spPr>
          <a:xfrm>
            <a:off x="4774707" y="5488570"/>
            <a:ext cx="4343400" cy="1107996"/>
          </a:xfrm>
          <a:prstGeom prst="rect">
            <a:avLst/>
          </a:prstGeom>
          <a:noFill/>
          <a:ln>
            <a:noFill/>
          </a:ln>
        </p:spPr>
        <p:txBody>
          <a:bodyPr wrap="square" rtlCol="0">
            <a:spAutoFit/>
          </a:bodyPr>
          <a:lstStyle/>
          <a:p>
            <a:pPr algn="ctr"/>
            <a:r>
              <a:rPr lang="en-US" sz="1600" i="1" u="sng" dirty="0">
                <a:latin typeface="Bookman Old Style" panose="02050604050505020204" pitchFamily="18" charset="0"/>
              </a:rPr>
              <a:t>Assistant Religious Education Director</a:t>
            </a:r>
          </a:p>
          <a:p>
            <a:pPr algn="ctr"/>
            <a:r>
              <a:rPr lang="en-US" sz="1600" dirty="0">
                <a:latin typeface="Bookman Old Style" panose="02050604050505020204" pitchFamily="18" charset="0"/>
              </a:rPr>
              <a:t>Maria Hermosillo</a:t>
            </a:r>
          </a:p>
          <a:p>
            <a:pPr algn="ctr"/>
            <a:r>
              <a:rPr lang="en-US" sz="1600" dirty="0">
                <a:latin typeface="Bookman Old Style" panose="02050604050505020204" pitchFamily="18" charset="0"/>
                <a:hlinkClick r:id="rId4"/>
              </a:rPr>
              <a:t>mhermosillo@sbdiocese.org</a:t>
            </a:r>
            <a:endParaRPr lang="en-US" sz="1600" dirty="0">
              <a:latin typeface="Bookman Old Style" panose="02050604050505020204" pitchFamily="18" charset="0"/>
            </a:endParaRPr>
          </a:p>
          <a:p>
            <a:pPr algn="ctr"/>
            <a:r>
              <a:rPr lang="en-US" sz="1600" dirty="0">
                <a:latin typeface="Bookman Old Style" panose="02050604050505020204" pitchFamily="18" charset="0"/>
              </a:rPr>
              <a:t>(909) 981-8110 x26</a:t>
            </a:r>
          </a:p>
        </p:txBody>
      </p:sp>
      <p:pic>
        <p:nvPicPr>
          <p:cNvPr id="2" name="Picture 2">
            <a:extLst>
              <a:ext uri="{FF2B5EF4-FFF2-40B4-BE49-F238E27FC236}">
                <a16:creationId xmlns:a16="http://schemas.microsoft.com/office/drawing/2014/main" id="{CEE9DFFC-A0DB-32F1-B2F8-468FD95898C0}"/>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771" t="11117" r="16390" b="3501"/>
          <a:stretch/>
        </p:blipFill>
        <p:spPr bwMode="auto">
          <a:xfrm>
            <a:off x="5715000" y="2023685"/>
            <a:ext cx="2474839" cy="3299785"/>
          </a:xfrm>
          <a:prstGeom prst="rect">
            <a:avLst/>
          </a:prstGeom>
          <a:noFill/>
          <a:ln>
            <a:noFill/>
          </a:ln>
        </p:spPr>
      </p:pic>
      <p:pic>
        <p:nvPicPr>
          <p:cNvPr id="1027" name="Picture 3">
            <a:extLst>
              <a:ext uri="{FF2B5EF4-FFF2-40B4-BE49-F238E27FC236}">
                <a16:creationId xmlns:a16="http://schemas.microsoft.com/office/drawing/2014/main" id="{934E932D-CA5C-E159-6AF6-14D3E3D301B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8362" y="2023685"/>
            <a:ext cx="2267290" cy="3198230"/>
          </a:xfrm>
          <a:prstGeom prst="rect">
            <a:avLst/>
          </a:prstGeom>
          <a:noFill/>
          <a:ln>
            <a:noFill/>
          </a:ln>
        </p:spPr>
      </p:pic>
      <p:sp>
        <p:nvSpPr>
          <p:cNvPr id="9" name="TextBox 8">
            <a:extLst>
              <a:ext uri="{FF2B5EF4-FFF2-40B4-BE49-F238E27FC236}">
                <a16:creationId xmlns:a16="http://schemas.microsoft.com/office/drawing/2014/main" id="{17280737-BB60-34D5-B40E-1C7FE52952AB}"/>
              </a:ext>
            </a:extLst>
          </p:cNvPr>
          <p:cNvSpPr txBox="1"/>
          <p:nvPr/>
        </p:nvSpPr>
        <p:spPr>
          <a:xfrm>
            <a:off x="1777753" y="1059359"/>
            <a:ext cx="5588493" cy="769441"/>
          </a:xfrm>
          <a:prstGeom prst="rect">
            <a:avLst/>
          </a:prstGeom>
          <a:noFill/>
          <a:ln>
            <a:noFill/>
          </a:ln>
        </p:spPr>
        <p:txBody>
          <a:bodyPr wrap="square">
            <a:spAutoFit/>
          </a:bodyPr>
          <a:lstStyle/>
          <a:p>
            <a:pPr marL="0" indent="0" algn="ctr">
              <a:buNone/>
            </a:pPr>
            <a:r>
              <a:rPr lang="en-US" sz="2400" i="1" dirty="0">
                <a:latin typeface="Bookman Old Style" panose="02050604050505020204" pitchFamily="18" charset="0"/>
                <a:cs typeface="Aharoni" pitchFamily="2" charset="-79"/>
              </a:rPr>
              <a:t>Office Hours</a:t>
            </a:r>
          </a:p>
          <a:p>
            <a:pPr marL="0" indent="0" algn="ctr">
              <a:buNone/>
            </a:pPr>
            <a:r>
              <a:rPr lang="en-US" sz="2000" dirty="0">
                <a:latin typeface="Bookman Old Style" panose="02050604050505020204" pitchFamily="18" charset="0"/>
                <a:cs typeface="Aharoni" pitchFamily="2" charset="-79"/>
              </a:rPr>
              <a:t>Monday – Thursday 4:00pm-8:30pm</a:t>
            </a:r>
            <a:endParaRPr lang="en-US" sz="3200" dirty="0">
              <a:latin typeface="Bookman Old Style" panose="02050604050505020204" pitchFamily="18" charset="0"/>
              <a:cs typeface="Aharoni" pitchFamily="2" charset="-79"/>
            </a:endParaRPr>
          </a:p>
        </p:txBody>
      </p:sp>
      <p:sp>
        <p:nvSpPr>
          <p:cNvPr id="6" name="TextBox 5">
            <a:extLst>
              <a:ext uri="{FF2B5EF4-FFF2-40B4-BE49-F238E27FC236}">
                <a16:creationId xmlns:a16="http://schemas.microsoft.com/office/drawing/2014/main" id="{7900B39C-FF42-DE00-4F38-851F5B84ABDE}"/>
              </a:ext>
            </a:extLst>
          </p:cNvPr>
          <p:cNvSpPr txBox="1"/>
          <p:nvPr/>
        </p:nvSpPr>
        <p:spPr>
          <a:xfrm>
            <a:off x="533400" y="124058"/>
            <a:ext cx="8077200" cy="907941"/>
          </a:xfrm>
          <a:prstGeom prst="rect">
            <a:avLst/>
          </a:prstGeom>
          <a:noFill/>
          <a:ln>
            <a:noFill/>
          </a:ln>
        </p:spPr>
        <p:txBody>
          <a:bodyPr wrap="square" rtlCol="0">
            <a:spAutoFit/>
          </a:bodyPr>
          <a:lstStyle/>
          <a:p>
            <a:pPr algn="ctr"/>
            <a:r>
              <a:rPr lang="en-US" sz="5300" b="1" u="sng" dirty="0">
                <a:latin typeface="Bookman Old Style" panose="02050604050505020204" pitchFamily="18" charset="0"/>
              </a:rPr>
              <a:t>General Information</a:t>
            </a:r>
          </a:p>
        </p:txBody>
      </p:sp>
      <p:sp>
        <p:nvSpPr>
          <p:cNvPr id="7" name="Slide Number Placeholder 6">
            <a:extLst>
              <a:ext uri="{FF2B5EF4-FFF2-40B4-BE49-F238E27FC236}">
                <a16:creationId xmlns:a16="http://schemas.microsoft.com/office/drawing/2014/main" id="{AC5868A4-7B31-4972-519A-9B90975C0346}"/>
              </a:ext>
            </a:extLst>
          </p:cNvPr>
          <p:cNvSpPr>
            <a:spLocks noGrp="1"/>
          </p:cNvSpPr>
          <p:nvPr>
            <p:ph type="sldNum" sz="quarter" idx="12"/>
          </p:nvPr>
        </p:nvSpPr>
        <p:spPr/>
        <p:txBody>
          <a:bodyPr/>
          <a:lstStyle/>
          <a:p>
            <a:fld id="{9ABDEE9A-EB8B-493B-84C1-0CBE7A56FD87}" type="slidenum">
              <a:rPr lang="en-US" smtClean="0"/>
              <a:pPr/>
              <a:t>10</a:t>
            </a:fld>
            <a:endParaRPr lang="en-US" dirty="0"/>
          </a:p>
        </p:txBody>
      </p:sp>
    </p:spTree>
    <p:extLst>
      <p:ext uri="{BB962C8B-B14F-4D97-AF65-F5344CB8AC3E}">
        <p14:creationId xmlns:p14="http://schemas.microsoft.com/office/powerpoint/2010/main" val="147550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noFill/>
          <a:ln>
            <a:noFill/>
          </a:ln>
        </p:spPr>
        <p:txBody>
          <a:bodyPr>
            <a:normAutofit/>
          </a:bodyPr>
          <a:lstStyle/>
          <a:p>
            <a:r>
              <a:rPr lang="en-US" sz="5300" b="1" u="sng" dirty="0">
                <a:latin typeface="Bookman Old Style" panose="02050604050505020204" pitchFamily="18" charset="0"/>
                <a:cs typeface="Aharoni" pitchFamily="2" charset="-79"/>
              </a:rPr>
              <a:t>ATTENDANCE</a:t>
            </a:r>
            <a:r>
              <a:rPr lang="en-US" dirty="0">
                <a:latin typeface="Bookman Old Style" panose="02050604050505020204" pitchFamily="18" charset="0"/>
              </a:rPr>
              <a:t> </a:t>
            </a:r>
          </a:p>
        </p:txBody>
      </p:sp>
      <p:sp>
        <p:nvSpPr>
          <p:cNvPr id="3" name="Content Placeholder 2"/>
          <p:cNvSpPr>
            <a:spLocks noGrp="1"/>
          </p:cNvSpPr>
          <p:nvPr>
            <p:ph idx="1"/>
          </p:nvPr>
        </p:nvSpPr>
        <p:spPr>
          <a:xfrm>
            <a:off x="0" y="1036637"/>
            <a:ext cx="9144000" cy="5821363"/>
          </a:xfrm>
          <a:noFill/>
          <a:ln>
            <a:noFill/>
          </a:ln>
        </p:spPr>
        <p:txBody>
          <a:bodyPr>
            <a:noAutofit/>
          </a:bodyPr>
          <a:lstStyle/>
          <a:p>
            <a:pPr>
              <a:buFont typeface="Courier New" panose="02070309020205020404" pitchFamily="49" charset="0"/>
              <a:buChar char="o"/>
            </a:pPr>
            <a:r>
              <a:rPr lang="en-US" sz="2300" dirty="0">
                <a:latin typeface="Bookman Old Style" panose="02050604050505020204" pitchFamily="18" charset="0"/>
                <a:cs typeface="Aharoni" pitchFamily="2" charset="-79"/>
              </a:rPr>
              <a:t>Participation in parish events is </a:t>
            </a:r>
            <a:r>
              <a:rPr lang="en-US" sz="2300" i="1" u="sng" dirty="0">
                <a:latin typeface="Bookman Old Style" panose="02050604050505020204" pitchFamily="18" charset="0"/>
                <a:cs typeface="Aharoni" pitchFamily="2" charset="-79"/>
              </a:rPr>
              <a:t>heavily recommended </a:t>
            </a:r>
            <a:r>
              <a:rPr lang="en-US" sz="2300" dirty="0">
                <a:latin typeface="Bookman Old Style" panose="02050604050505020204" pitchFamily="18" charset="0"/>
                <a:cs typeface="Aharoni" pitchFamily="2" charset="-79"/>
              </a:rPr>
              <a:t>in order to grow in our community of faith. </a:t>
            </a:r>
          </a:p>
          <a:p>
            <a:pPr marL="0" indent="0">
              <a:buNone/>
            </a:pPr>
            <a:endParaRPr lang="en-US" sz="500" dirty="0">
              <a:latin typeface="Bookman Old Style" panose="02050604050505020204" pitchFamily="18" charset="0"/>
              <a:cs typeface="Aharoni" pitchFamily="2" charset="-79"/>
            </a:endParaRPr>
          </a:p>
          <a:p>
            <a:pPr>
              <a:buFont typeface="Courier New" panose="02070309020205020404" pitchFamily="49" charset="0"/>
              <a:buChar char="o"/>
            </a:pPr>
            <a:r>
              <a:rPr lang="en-US" sz="2300" dirty="0">
                <a:latin typeface="Bookman Old Style" panose="02050604050505020204" pitchFamily="18" charset="0"/>
                <a:cs typeface="Aharoni" pitchFamily="2" charset="-79"/>
              </a:rPr>
              <a:t>Retreats, Sacrament Rehearsals, &amp; Sacraments are </a:t>
            </a:r>
            <a:r>
              <a:rPr lang="en-US" sz="2300" i="1" u="sng" dirty="0">
                <a:latin typeface="Bookman Old Style" panose="02050604050505020204" pitchFamily="18" charset="0"/>
                <a:cs typeface="Aharoni" pitchFamily="2" charset="-79"/>
              </a:rPr>
              <a:t>mandatory</a:t>
            </a:r>
            <a:r>
              <a:rPr lang="en-US" sz="2300" dirty="0">
                <a:latin typeface="Bookman Old Style" panose="02050604050505020204" pitchFamily="18" charset="0"/>
                <a:cs typeface="Aharoni" pitchFamily="2" charset="-79"/>
              </a:rPr>
              <a:t> to attend.</a:t>
            </a:r>
          </a:p>
          <a:p>
            <a:pPr marL="0" indent="0">
              <a:buNone/>
            </a:pPr>
            <a:endParaRPr lang="en-US" sz="500" dirty="0">
              <a:latin typeface="Bookman Old Style" panose="02050604050505020204" pitchFamily="18" charset="0"/>
              <a:cs typeface="Aharoni" pitchFamily="2" charset="-79"/>
            </a:endParaRPr>
          </a:p>
          <a:p>
            <a:pPr>
              <a:buFont typeface="Courier New" panose="02070309020205020404" pitchFamily="49" charset="0"/>
              <a:buChar char="o"/>
            </a:pPr>
            <a:r>
              <a:rPr lang="en-US" sz="2300" dirty="0">
                <a:latin typeface="Bookman Old Style" panose="02050604050505020204" pitchFamily="18" charset="0"/>
                <a:cs typeface="Aharoni" pitchFamily="2" charset="-79"/>
              </a:rPr>
              <a:t>If your child is ill or will not be attending class for any reason please call or email the Religious Education Office before class time and let us know. If we do not receive a note or hear from the a parent prior to the next class, the absence is unexcused.</a:t>
            </a:r>
          </a:p>
          <a:p>
            <a:pPr>
              <a:buFont typeface="Courier New" panose="02070309020205020404" pitchFamily="49" charset="0"/>
              <a:buChar char="o"/>
            </a:pPr>
            <a:endParaRPr lang="en-US" sz="500" dirty="0">
              <a:latin typeface="Bookman Old Style" panose="02050604050505020204" pitchFamily="18" charset="0"/>
              <a:cs typeface="Aharoni" pitchFamily="2" charset="-79"/>
            </a:endParaRPr>
          </a:p>
          <a:p>
            <a:pPr>
              <a:buFont typeface="Courier New" panose="02070309020205020404" pitchFamily="49" charset="0"/>
              <a:buChar char="o"/>
            </a:pPr>
            <a:r>
              <a:rPr lang="en-US" sz="2300" dirty="0">
                <a:latin typeface="Bookman Old Style" panose="02050604050505020204" pitchFamily="18" charset="0"/>
                <a:cs typeface="Aharoni" pitchFamily="2" charset="-79"/>
              </a:rPr>
              <a:t>Excused absences includes a students’ illness, school camp, dr./ dentist appt. or death in the family etc. (</a:t>
            </a:r>
            <a:r>
              <a:rPr lang="en-US" sz="2300" b="1" i="1" dirty="0">
                <a:latin typeface="Bookman Old Style" panose="02050604050505020204" pitchFamily="18" charset="0"/>
                <a:cs typeface="Aharoni" pitchFamily="2" charset="-79"/>
              </a:rPr>
              <a:t>SPORTS PRACTICE OR GAMES ARE NOT EXCUSED</a:t>
            </a:r>
            <a:r>
              <a:rPr lang="en-US" sz="2300" dirty="0">
                <a:latin typeface="Bookman Old Style" panose="02050604050505020204" pitchFamily="18" charset="0"/>
                <a:cs typeface="Aharoni" pitchFamily="2" charset="-79"/>
              </a:rPr>
              <a:t>)</a:t>
            </a:r>
          </a:p>
          <a:p>
            <a:pPr>
              <a:buFont typeface="Courier New" panose="02070309020205020404" pitchFamily="49" charset="0"/>
              <a:buChar char="o"/>
            </a:pPr>
            <a:endParaRPr lang="en-US" sz="500" dirty="0">
              <a:latin typeface="Bookman Old Style" panose="02050604050505020204" pitchFamily="18" charset="0"/>
              <a:cs typeface="Aharoni" pitchFamily="2" charset="-79"/>
            </a:endParaRPr>
          </a:p>
          <a:p>
            <a:pPr>
              <a:buFont typeface="Courier New" panose="02070309020205020404" pitchFamily="49" charset="0"/>
              <a:buChar char="o"/>
            </a:pPr>
            <a:r>
              <a:rPr lang="en-US" sz="2300" dirty="0">
                <a:latin typeface="Bookman Old Style" panose="02050604050505020204" pitchFamily="18" charset="0"/>
                <a:cs typeface="Aharoni" pitchFamily="2" charset="-79"/>
              </a:rPr>
              <a:t>Your child cannot miss more than </a:t>
            </a:r>
            <a:r>
              <a:rPr lang="en-US" sz="2300" i="1" u="sng" dirty="0">
                <a:latin typeface="Bookman Old Style" panose="02050604050505020204" pitchFamily="18" charset="0"/>
                <a:cs typeface="Aharoni" pitchFamily="2" charset="-79"/>
              </a:rPr>
              <a:t>3 unexcused classes</a:t>
            </a:r>
            <a:r>
              <a:rPr lang="en-US" sz="2300" dirty="0">
                <a:latin typeface="Bookman Old Style" panose="02050604050505020204" pitchFamily="18" charset="0"/>
                <a:cs typeface="Aharoni" pitchFamily="2" charset="-79"/>
              </a:rPr>
              <a:t>. After which, they will be dropped from the program. </a:t>
            </a:r>
            <a:endParaRPr lang="en-US" sz="2300" dirty="0">
              <a:latin typeface="Bookman Old Style" panose="02050604050505020204" pitchFamily="18" charset="0"/>
            </a:endParaRPr>
          </a:p>
          <a:p>
            <a:pPr marL="0" indent="0">
              <a:buNone/>
            </a:pPr>
            <a:endParaRPr lang="en-US" sz="2200" dirty="0">
              <a:latin typeface="Bookman Old Style" panose="02050604050505020204" pitchFamily="18" charset="0"/>
            </a:endParaRPr>
          </a:p>
        </p:txBody>
      </p:sp>
      <p:sp>
        <p:nvSpPr>
          <p:cNvPr id="4" name="Content Placeholder 2">
            <a:extLst>
              <a:ext uri="{FF2B5EF4-FFF2-40B4-BE49-F238E27FC236}">
                <a16:creationId xmlns:a16="http://schemas.microsoft.com/office/drawing/2014/main" id="{49BE70B6-EE59-98B4-7C82-CD808886555D}"/>
              </a:ext>
            </a:extLst>
          </p:cNvPr>
          <p:cNvSpPr txBox="1">
            <a:spLocks/>
          </p:cNvSpPr>
          <p:nvPr/>
        </p:nvSpPr>
        <p:spPr>
          <a:xfrm>
            <a:off x="152400" y="1295400"/>
            <a:ext cx="8610600" cy="4525963"/>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200" dirty="0">
              <a:latin typeface="Bookman Old Style" panose="02050604050505020204" pitchFamily="18" charset="0"/>
            </a:endParaRPr>
          </a:p>
        </p:txBody>
      </p:sp>
      <p:sp>
        <p:nvSpPr>
          <p:cNvPr id="7" name="Slide Number Placeholder 6">
            <a:extLst>
              <a:ext uri="{FF2B5EF4-FFF2-40B4-BE49-F238E27FC236}">
                <a16:creationId xmlns:a16="http://schemas.microsoft.com/office/drawing/2014/main" id="{223C224A-972B-5BCB-E536-A70E7204C1F7}"/>
              </a:ext>
            </a:extLst>
          </p:cNvPr>
          <p:cNvSpPr>
            <a:spLocks noGrp="1"/>
          </p:cNvSpPr>
          <p:nvPr>
            <p:ph type="sldNum" sz="quarter" idx="12"/>
          </p:nvPr>
        </p:nvSpPr>
        <p:spPr/>
        <p:txBody>
          <a:bodyPr/>
          <a:lstStyle/>
          <a:p>
            <a:fld id="{9ABDEE9A-EB8B-493B-84C1-0CBE7A56FD87}"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noFill/>
          <a:ln>
            <a:noFill/>
          </a:ln>
        </p:spPr>
        <p:txBody>
          <a:bodyPr>
            <a:noAutofit/>
          </a:bodyPr>
          <a:lstStyle/>
          <a:p>
            <a:r>
              <a:rPr lang="en-US" sz="5300" b="1" u="sng" dirty="0">
                <a:latin typeface="Bookman Old Style" panose="02050604050505020204" pitchFamily="18" charset="0"/>
                <a:cs typeface="Aharoni" pitchFamily="2" charset="-79"/>
              </a:rPr>
              <a:t>TARDIES</a:t>
            </a:r>
          </a:p>
        </p:txBody>
      </p:sp>
      <p:sp>
        <p:nvSpPr>
          <p:cNvPr id="3" name="Content Placeholder 2"/>
          <p:cNvSpPr>
            <a:spLocks noGrp="1"/>
          </p:cNvSpPr>
          <p:nvPr>
            <p:ph idx="1"/>
          </p:nvPr>
        </p:nvSpPr>
        <p:spPr>
          <a:xfrm>
            <a:off x="152400" y="1371600"/>
            <a:ext cx="8763000" cy="5257800"/>
          </a:xfrm>
          <a:noFill/>
          <a:ln>
            <a:noFill/>
          </a:ln>
        </p:spPr>
        <p:txBody>
          <a:bodyPr>
            <a:noAutofit/>
          </a:bodyPr>
          <a:lstStyle/>
          <a:p>
            <a:pPr marL="0" indent="0" algn="ctr">
              <a:buNone/>
            </a:pPr>
            <a:r>
              <a:rPr lang="en-US" sz="4000" dirty="0">
                <a:latin typeface="Bookman Old Style" panose="02050604050505020204" pitchFamily="18" charset="0"/>
                <a:cs typeface="Aharoni" pitchFamily="2" charset="-79"/>
              </a:rPr>
              <a:t>Being on time is important for the lesson content presentation, especially in light of the short time the children are here.  When a child comes in late it distracts the other children, disrupts the catechist and the lesson being taught.  </a:t>
            </a:r>
          </a:p>
        </p:txBody>
      </p:sp>
      <p:sp>
        <p:nvSpPr>
          <p:cNvPr id="6" name="Slide Number Placeholder 5">
            <a:extLst>
              <a:ext uri="{FF2B5EF4-FFF2-40B4-BE49-F238E27FC236}">
                <a16:creationId xmlns:a16="http://schemas.microsoft.com/office/drawing/2014/main" id="{1B877FF5-11AE-B2D8-0BC9-9C8055E07BD1}"/>
              </a:ext>
            </a:extLst>
          </p:cNvPr>
          <p:cNvSpPr>
            <a:spLocks noGrp="1"/>
          </p:cNvSpPr>
          <p:nvPr>
            <p:ph type="sldNum" sz="quarter" idx="12"/>
          </p:nvPr>
        </p:nvSpPr>
        <p:spPr/>
        <p:txBody>
          <a:bodyPr/>
          <a:lstStyle/>
          <a:p>
            <a:fld id="{9ABDEE9A-EB8B-493B-84C1-0CBE7A56FD87}"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87362"/>
          </a:xfrm>
          <a:noFill/>
          <a:ln>
            <a:noFill/>
          </a:ln>
        </p:spPr>
        <p:txBody>
          <a:bodyPr>
            <a:noAutofit/>
          </a:bodyPr>
          <a:lstStyle/>
          <a:p>
            <a:r>
              <a:rPr lang="en-US" sz="5300" b="1" u="sng" dirty="0">
                <a:latin typeface="Bookman Old Style" panose="02050604050505020204" pitchFamily="18" charset="0"/>
                <a:cs typeface="Aharoni" pitchFamily="2" charset="-79"/>
              </a:rPr>
              <a:t>DISCIPLINE</a:t>
            </a:r>
          </a:p>
        </p:txBody>
      </p:sp>
      <p:sp>
        <p:nvSpPr>
          <p:cNvPr id="5" name="Rectangle 4"/>
          <p:cNvSpPr/>
          <p:nvPr/>
        </p:nvSpPr>
        <p:spPr>
          <a:xfrm>
            <a:off x="304800" y="1371600"/>
            <a:ext cx="8534400" cy="4832092"/>
          </a:xfrm>
          <a:prstGeom prst="rect">
            <a:avLst/>
          </a:prstGeom>
          <a:noFill/>
          <a:ln>
            <a:noFill/>
          </a:ln>
        </p:spPr>
        <p:txBody>
          <a:bodyPr wrap="square">
            <a:spAutoFit/>
          </a:bodyPr>
          <a:lstStyle/>
          <a:p>
            <a:pPr marL="742950" indent="-742950">
              <a:buAutoNum type="arabicPeriod"/>
            </a:pPr>
            <a:r>
              <a:rPr lang="en-US" sz="2800" i="1" u="sng" dirty="0">
                <a:latin typeface="Bookman Old Style" panose="02050604050505020204" pitchFamily="18" charset="0"/>
                <a:cs typeface="Aharoni" pitchFamily="2" charset="-79"/>
              </a:rPr>
              <a:t>First Offense:</a:t>
            </a:r>
            <a:r>
              <a:rPr lang="en-US" sz="2800" dirty="0">
                <a:latin typeface="Bookman Old Style" panose="02050604050505020204" pitchFamily="18" charset="0"/>
                <a:cs typeface="Aharoni" pitchFamily="2" charset="-79"/>
              </a:rPr>
              <a:t> Verbal warning from the Catechist. Parent will be notified.</a:t>
            </a:r>
          </a:p>
          <a:p>
            <a:pPr marL="742950" indent="-742950">
              <a:buAutoNum type="arabicPeriod"/>
            </a:pPr>
            <a:endParaRPr lang="en-US" sz="2800" dirty="0">
              <a:latin typeface="Bookman Old Style" panose="02050604050505020204" pitchFamily="18" charset="0"/>
              <a:cs typeface="Aharoni" pitchFamily="2" charset="-79"/>
            </a:endParaRPr>
          </a:p>
          <a:p>
            <a:pPr marL="742950" indent="-742950">
              <a:buAutoNum type="arabicPeriod"/>
            </a:pPr>
            <a:r>
              <a:rPr lang="en-US" sz="2800" i="1" u="sng" dirty="0">
                <a:latin typeface="Bookman Old Style" panose="02050604050505020204" pitchFamily="18" charset="0"/>
                <a:cs typeface="Aharoni" pitchFamily="2" charset="-79"/>
              </a:rPr>
              <a:t>Second Offense:</a:t>
            </a:r>
            <a:r>
              <a:rPr lang="en-US" sz="2800" dirty="0">
                <a:latin typeface="Bookman Old Style" panose="02050604050505020204" pitchFamily="18" charset="0"/>
                <a:cs typeface="Aharoni" pitchFamily="2" charset="-79"/>
              </a:rPr>
              <a:t> Student is sent to the office for disciplinary visit; parent will be notified for a parent/Catechist/Director conference</a:t>
            </a:r>
          </a:p>
          <a:p>
            <a:pPr marL="742950" indent="-742950">
              <a:buAutoNum type="arabicPeriod"/>
            </a:pPr>
            <a:endParaRPr lang="en-US" sz="2800" dirty="0">
              <a:latin typeface="Bookman Old Style" panose="02050604050505020204" pitchFamily="18" charset="0"/>
              <a:cs typeface="Aharoni" pitchFamily="2" charset="-79"/>
            </a:endParaRPr>
          </a:p>
          <a:p>
            <a:pPr marL="742950" indent="-742950">
              <a:buAutoNum type="arabicPeriod"/>
            </a:pPr>
            <a:r>
              <a:rPr lang="en-US" sz="2800" i="1" u="sng" dirty="0">
                <a:latin typeface="Bookman Old Style" panose="02050604050505020204" pitchFamily="18" charset="0"/>
                <a:cs typeface="Aharoni" pitchFamily="2" charset="-79"/>
              </a:rPr>
              <a:t>Third Offense:</a:t>
            </a:r>
            <a:r>
              <a:rPr lang="en-US" sz="2800" dirty="0">
                <a:latin typeface="Bookman Old Style" panose="02050604050505020204" pitchFamily="18" charset="0"/>
                <a:cs typeface="Aharoni" pitchFamily="2" charset="-79"/>
              </a:rPr>
              <a:t> Meeting with the Pastor to discuss course of action (Parent, Catechist, Director, Pastor)</a:t>
            </a:r>
          </a:p>
        </p:txBody>
      </p:sp>
      <p:sp>
        <p:nvSpPr>
          <p:cNvPr id="6" name="Slide Number Placeholder 5">
            <a:extLst>
              <a:ext uri="{FF2B5EF4-FFF2-40B4-BE49-F238E27FC236}">
                <a16:creationId xmlns:a16="http://schemas.microsoft.com/office/drawing/2014/main" id="{8558A855-201C-8CDD-ED01-AE1BFFF07E75}"/>
              </a:ext>
            </a:extLst>
          </p:cNvPr>
          <p:cNvSpPr>
            <a:spLocks noGrp="1"/>
          </p:cNvSpPr>
          <p:nvPr>
            <p:ph type="sldNum" sz="quarter" idx="12"/>
          </p:nvPr>
        </p:nvSpPr>
        <p:spPr/>
        <p:txBody>
          <a:bodyPr/>
          <a:lstStyle/>
          <a:p>
            <a:fld id="{9ABDEE9A-EB8B-493B-84C1-0CBE7A56FD87}"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538" y="939657"/>
            <a:ext cx="4286892" cy="685800"/>
          </a:xfrm>
          <a:noFill/>
          <a:ln>
            <a:noFill/>
          </a:ln>
        </p:spPr>
        <p:txBody>
          <a:bodyPr>
            <a:noAutofit/>
          </a:bodyPr>
          <a:lstStyle/>
          <a:p>
            <a:r>
              <a:rPr lang="en-US" sz="2400" b="1" i="1" dirty="0">
                <a:latin typeface="Bookman Old Style" panose="02050604050505020204" pitchFamily="18" charset="0"/>
              </a:rPr>
              <a:t>ARRIVAL AND DISMISSAL</a:t>
            </a:r>
          </a:p>
        </p:txBody>
      </p:sp>
      <p:sp>
        <p:nvSpPr>
          <p:cNvPr id="3" name="Content Placeholder 2"/>
          <p:cNvSpPr>
            <a:spLocks noGrp="1"/>
          </p:cNvSpPr>
          <p:nvPr>
            <p:ph idx="1"/>
          </p:nvPr>
        </p:nvSpPr>
        <p:spPr>
          <a:xfrm>
            <a:off x="0" y="1625457"/>
            <a:ext cx="4419600" cy="5156343"/>
          </a:xfrm>
          <a:noFill/>
          <a:ln>
            <a:noFill/>
          </a:ln>
        </p:spPr>
        <p:txBody>
          <a:bodyPr>
            <a:normAutofit fontScale="25000" lnSpcReduction="20000"/>
          </a:bodyPr>
          <a:lstStyle/>
          <a:p>
            <a:pPr marL="0" indent="0">
              <a:buNone/>
            </a:pPr>
            <a:r>
              <a:rPr lang="en-US" sz="7600" dirty="0">
                <a:latin typeface="Bookman Old Style" panose="02050604050505020204" pitchFamily="18" charset="0"/>
                <a:cs typeface="Aharoni" pitchFamily="2" charset="-79"/>
              </a:rPr>
              <a:t>Parents are to park their car and walk their child to the hall.</a:t>
            </a:r>
          </a:p>
          <a:p>
            <a:pPr marL="0" indent="0">
              <a:buNone/>
            </a:pPr>
            <a:r>
              <a:rPr lang="en-US" sz="7600" dirty="0">
                <a:latin typeface="Bookman Old Style" panose="02050604050505020204" pitchFamily="18" charset="0"/>
                <a:cs typeface="Aharoni" pitchFamily="2" charset="-79"/>
              </a:rPr>
              <a:t> </a:t>
            </a:r>
          </a:p>
          <a:p>
            <a:pPr marL="0" indent="0">
              <a:buNone/>
            </a:pPr>
            <a:r>
              <a:rPr lang="en-US" sz="7600" dirty="0">
                <a:latin typeface="Bookman Old Style" panose="02050604050505020204" pitchFamily="18" charset="0"/>
                <a:cs typeface="Aharoni" pitchFamily="2" charset="-79"/>
              </a:rPr>
              <a:t>Please </a:t>
            </a:r>
            <a:r>
              <a:rPr lang="en-US" sz="7600" b="1" i="1" u="sng" dirty="0">
                <a:latin typeface="Bookman Old Style" panose="02050604050505020204" pitchFamily="18" charset="0"/>
                <a:cs typeface="Aharoni" pitchFamily="2" charset="-79"/>
              </a:rPr>
              <a:t>do not</a:t>
            </a:r>
            <a:r>
              <a:rPr lang="en-US" sz="7600" dirty="0">
                <a:latin typeface="Bookman Old Style" panose="02050604050505020204" pitchFamily="18" charset="0"/>
                <a:cs typeface="Aharoni" pitchFamily="2" charset="-79"/>
              </a:rPr>
              <a:t> drop off your children at the parking lot entrance or let them walk across the parking lot unattended or walk to another location for them to be picked up. </a:t>
            </a:r>
          </a:p>
          <a:p>
            <a:pPr marL="0" indent="0">
              <a:buNone/>
            </a:pPr>
            <a:endParaRPr lang="en-US" sz="7600" dirty="0">
              <a:latin typeface="Bookman Old Style" panose="02050604050505020204" pitchFamily="18" charset="0"/>
              <a:cs typeface="Aharoni" pitchFamily="2" charset="-79"/>
            </a:endParaRPr>
          </a:p>
          <a:p>
            <a:pPr marL="0" indent="0">
              <a:buNone/>
            </a:pPr>
            <a:r>
              <a:rPr lang="en-US" sz="7600" dirty="0">
                <a:latin typeface="Bookman Old Style" panose="02050604050505020204" pitchFamily="18" charset="0"/>
                <a:cs typeface="Aharoni" pitchFamily="2" charset="-79"/>
              </a:rPr>
              <a:t>The child is only released to those whose names that appear on the emergency form. In the case of an emergency and someone else will be dropping off/picking up your child, please call the Religious Education Office to let us know. </a:t>
            </a:r>
          </a:p>
          <a:p>
            <a:pPr marL="0" indent="0">
              <a:buNone/>
            </a:pPr>
            <a:endParaRPr lang="en-US" sz="7600" dirty="0">
              <a:latin typeface="Bookman Old Style" panose="02050604050505020204" pitchFamily="18" charset="0"/>
              <a:cs typeface="Aharoni" pitchFamily="2" charset="-79"/>
            </a:endParaRPr>
          </a:p>
          <a:p>
            <a:pPr marL="0" indent="0">
              <a:buNone/>
            </a:pPr>
            <a:r>
              <a:rPr lang="en-US" sz="7600" dirty="0">
                <a:latin typeface="Bookman Old Style" panose="02050604050505020204" pitchFamily="18" charset="0"/>
                <a:cs typeface="Aharoni" pitchFamily="2" charset="-79"/>
              </a:rPr>
              <a:t>If you arrive late to class please come into the Religious Education Office.</a:t>
            </a:r>
          </a:p>
          <a:p>
            <a:pPr marL="0" indent="0">
              <a:buNone/>
            </a:pPr>
            <a:endParaRPr lang="en-US" sz="4100" dirty="0">
              <a:latin typeface="Bookman Old Style" panose="02050604050505020204" pitchFamily="18" charset="0"/>
              <a:cs typeface="Aharoni" pitchFamily="2" charset="-79"/>
            </a:endParaRPr>
          </a:p>
          <a:p>
            <a:endParaRPr lang="en-US" dirty="0">
              <a:latin typeface="Bookman Old Style" panose="02050604050505020204" pitchFamily="18" charset="0"/>
            </a:endParaRPr>
          </a:p>
        </p:txBody>
      </p:sp>
      <p:sp>
        <p:nvSpPr>
          <p:cNvPr id="8" name="Title 1">
            <a:extLst>
              <a:ext uri="{FF2B5EF4-FFF2-40B4-BE49-F238E27FC236}">
                <a16:creationId xmlns:a16="http://schemas.microsoft.com/office/drawing/2014/main" id="{D8BA42A2-92EC-56EA-2EC4-6D8EE8677FA7}"/>
              </a:ext>
            </a:extLst>
          </p:cNvPr>
          <p:cNvSpPr txBox="1">
            <a:spLocks/>
          </p:cNvSpPr>
          <p:nvPr/>
        </p:nvSpPr>
        <p:spPr>
          <a:xfrm>
            <a:off x="381000" y="76200"/>
            <a:ext cx="8229600" cy="762000"/>
          </a:xfrm>
          <a:prstGeom prst="rect">
            <a:avLst/>
          </a:prstGeom>
          <a:noFill/>
          <a:ln>
            <a:no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300" b="1" u="sng" dirty="0">
                <a:latin typeface="Bookman Old Style" panose="02050604050505020204" pitchFamily="18" charset="0"/>
                <a:cs typeface="Aharoni" pitchFamily="2" charset="-79"/>
              </a:rPr>
              <a:t>SAFETY</a:t>
            </a:r>
          </a:p>
        </p:txBody>
      </p:sp>
      <p:sp>
        <p:nvSpPr>
          <p:cNvPr id="9" name="Title 1">
            <a:extLst>
              <a:ext uri="{FF2B5EF4-FFF2-40B4-BE49-F238E27FC236}">
                <a16:creationId xmlns:a16="http://schemas.microsoft.com/office/drawing/2014/main" id="{891A2589-5B28-B45E-33F4-478452CDC4B6}"/>
              </a:ext>
            </a:extLst>
          </p:cNvPr>
          <p:cNvSpPr txBox="1">
            <a:spLocks/>
          </p:cNvSpPr>
          <p:nvPr/>
        </p:nvSpPr>
        <p:spPr>
          <a:xfrm>
            <a:off x="4572000" y="1015429"/>
            <a:ext cx="4572000" cy="610028"/>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i="1" dirty="0">
                <a:latin typeface="Bookman Old Style" panose="02050604050505020204" pitchFamily="18" charset="0"/>
              </a:rPr>
              <a:t>EARLY DISMISSAL</a:t>
            </a:r>
          </a:p>
        </p:txBody>
      </p:sp>
      <p:sp>
        <p:nvSpPr>
          <p:cNvPr id="10" name="TextBox 9">
            <a:extLst>
              <a:ext uri="{FF2B5EF4-FFF2-40B4-BE49-F238E27FC236}">
                <a16:creationId xmlns:a16="http://schemas.microsoft.com/office/drawing/2014/main" id="{EB637D2F-CEC2-C387-3D72-6E3BC5962616}"/>
              </a:ext>
            </a:extLst>
          </p:cNvPr>
          <p:cNvSpPr txBox="1"/>
          <p:nvPr/>
        </p:nvSpPr>
        <p:spPr>
          <a:xfrm>
            <a:off x="4800600" y="1625457"/>
            <a:ext cx="4343400" cy="2800767"/>
          </a:xfrm>
          <a:prstGeom prst="rect">
            <a:avLst/>
          </a:prstGeom>
          <a:noFill/>
          <a:ln>
            <a:noFill/>
          </a:ln>
        </p:spPr>
        <p:txBody>
          <a:bodyPr wrap="square" rtlCol="0">
            <a:spAutoFit/>
          </a:bodyPr>
          <a:lstStyle/>
          <a:p>
            <a:r>
              <a:rPr lang="en-US" sz="2200" dirty="0">
                <a:latin typeface="Bookman Old Style" panose="02050604050505020204" pitchFamily="18" charset="0"/>
                <a:cs typeface="Aharoni" pitchFamily="2" charset="-79"/>
              </a:rPr>
              <a:t>If you plan to pick up your child before the class time ends you must come into the Religious Education Office and sign out your child. The child is only released to those whose names that appear on the emergency form</a:t>
            </a:r>
          </a:p>
        </p:txBody>
      </p:sp>
      <p:cxnSp>
        <p:nvCxnSpPr>
          <p:cNvPr id="11" name="Straight Connector 10">
            <a:extLst>
              <a:ext uri="{FF2B5EF4-FFF2-40B4-BE49-F238E27FC236}">
                <a16:creationId xmlns:a16="http://schemas.microsoft.com/office/drawing/2014/main" id="{3A3BA36D-BEC5-3899-2E39-98DA1223C304}"/>
              </a:ext>
            </a:extLst>
          </p:cNvPr>
          <p:cNvCxnSpPr>
            <a:cxnSpLocks/>
          </p:cNvCxnSpPr>
          <p:nvPr/>
        </p:nvCxnSpPr>
        <p:spPr>
          <a:xfrm>
            <a:off x="4572000" y="685800"/>
            <a:ext cx="0" cy="6172200"/>
          </a:xfrm>
          <a:prstGeom prst="line">
            <a:avLst/>
          </a:prstGeom>
          <a:ln>
            <a:noFill/>
          </a:ln>
        </p:spPr>
        <p:style>
          <a:lnRef idx="1">
            <a:schemeClr val="dk1"/>
          </a:lnRef>
          <a:fillRef idx="0">
            <a:schemeClr val="dk1"/>
          </a:fillRef>
          <a:effectRef idx="0">
            <a:schemeClr val="dk1"/>
          </a:effectRef>
          <a:fontRef idx="minor">
            <a:schemeClr val="tx1"/>
          </a:fontRef>
        </p:style>
      </p:cxnSp>
      <p:sp>
        <p:nvSpPr>
          <p:cNvPr id="6" name="Slide Number Placeholder 5">
            <a:extLst>
              <a:ext uri="{FF2B5EF4-FFF2-40B4-BE49-F238E27FC236}">
                <a16:creationId xmlns:a16="http://schemas.microsoft.com/office/drawing/2014/main" id="{4D9F2708-E75D-5828-2EFF-63B7B1E2EB3E}"/>
              </a:ext>
            </a:extLst>
          </p:cNvPr>
          <p:cNvSpPr>
            <a:spLocks noGrp="1"/>
          </p:cNvSpPr>
          <p:nvPr>
            <p:ph type="sldNum" sz="quarter" idx="12"/>
          </p:nvPr>
        </p:nvSpPr>
        <p:spPr/>
        <p:txBody>
          <a:bodyPr/>
          <a:lstStyle/>
          <a:p>
            <a:fld id="{9ABDEE9A-EB8B-493B-84C1-0CBE7A56FD87}"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143000"/>
          </a:xfrm>
          <a:noFill/>
          <a:ln>
            <a:noFill/>
          </a:ln>
        </p:spPr>
        <p:txBody>
          <a:bodyPr>
            <a:noAutofit/>
          </a:bodyPr>
          <a:lstStyle/>
          <a:p>
            <a:r>
              <a:rPr lang="en-US" sz="4200" b="1" u="sng" dirty="0">
                <a:latin typeface="Bookman Old Style" panose="02050604050505020204" pitchFamily="18" charset="0"/>
              </a:rPr>
              <a:t>EMERGENCY AND EARTHQUAKE PROCEDURES</a:t>
            </a:r>
          </a:p>
        </p:txBody>
      </p:sp>
      <p:sp>
        <p:nvSpPr>
          <p:cNvPr id="3" name="Content Placeholder 2"/>
          <p:cNvSpPr>
            <a:spLocks noGrp="1"/>
          </p:cNvSpPr>
          <p:nvPr>
            <p:ph idx="1"/>
          </p:nvPr>
        </p:nvSpPr>
        <p:spPr>
          <a:xfrm>
            <a:off x="152400" y="2209800"/>
            <a:ext cx="8839200" cy="3810000"/>
          </a:xfrm>
          <a:noFill/>
          <a:ln>
            <a:noFill/>
          </a:ln>
        </p:spPr>
        <p:txBody>
          <a:bodyPr>
            <a:noAutofit/>
          </a:bodyPr>
          <a:lstStyle/>
          <a:p>
            <a:pPr marL="0" indent="0">
              <a:buNone/>
            </a:pPr>
            <a:r>
              <a:rPr lang="en-US" sz="2500" dirty="0">
                <a:latin typeface="Bookman Old Style" panose="02050604050505020204" pitchFamily="18" charset="0"/>
                <a:cs typeface="Aharoni" pitchFamily="2" charset="-79"/>
              </a:rPr>
              <a:t>In the event of an earthquake, all students and adults, when it is safe, will evacuate the building according to the emergency plan and assemble in the field. Parents and/or designated family members on emergency card will be allowed to pick up the children. </a:t>
            </a:r>
          </a:p>
          <a:p>
            <a:pPr marL="0" indent="0">
              <a:buNone/>
            </a:pPr>
            <a:endParaRPr lang="en-US" sz="2500" dirty="0">
              <a:latin typeface="Bookman Old Style" panose="02050604050505020204" pitchFamily="18" charset="0"/>
              <a:cs typeface="Aharoni" pitchFamily="2" charset="-79"/>
            </a:endParaRPr>
          </a:p>
          <a:p>
            <a:pPr marL="0" indent="0">
              <a:buNone/>
            </a:pPr>
            <a:r>
              <a:rPr lang="en-US" sz="2500" dirty="0">
                <a:latin typeface="Bookman Old Style" panose="02050604050505020204" pitchFamily="18" charset="0"/>
                <a:cs typeface="Aharoni" pitchFamily="2" charset="-79"/>
              </a:rPr>
              <a:t>Parents are strongly advised to go to our parish website and familiarize themselves with our emergency plans.</a:t>
            </a:r>
            <a:endParaRPr lang="en-US" dirty="0">
              <a:latin typeface="Bookman Old Style" panose="02050604050505020204" pitchFamily="18" charset="0"/>
            </a:endParaRPr>
          </a:p>
        </p:txBody>
      </p:sp>
      <p:sp>
        <p:nvSpPr>
          <p:cNvPr id="6" name="Slide Number Placeholder 5">
            <a:extLst>
              <a:ext uri="{FF2B5EF4-FFF2-40B4-BE49-F238E27FC236}">
                <a16:creationId xmlns:a16="http://schemas.microsoft.com/office/drawing/2014/main" id="{9A747C02-9E7C-3D22-EE51-63432FFC1E73}"/>
              </a:ext>
            </a:extLst>
          </p:cNvPr>
          <p:cNvSpPr>
            <a:spLocks noGrp="1"/>
          </p:cNvSpPr>
          <p:nvPr>
            <p:ph type="sldNum" sz="quarter" idx="12"/>
          </p:nvPr>
        </p:nvSpPr>
        <p:spPr/>
        <p:txBody>
          <a:bodyPr/>
          <a:lstStyle/>
          <a:p>
            <a:fld id="{9ABDEE9A-EB8B-493B-84C1-0CBE7A56FD87}"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4DA413E-DAE9-DCC5-E2D4-23F2E529CDC0}"/>
              </a:ext>
            </a:extLst>
          </p:cNvPr>
          <p:cNvSpPr>
            <a:spLocks noGrp="1"/>
          </p:cNvSpPr>
          <p:nvPr>
            <p:ph type="title"/>
          </p:nvPr>
        </p:nvSpPr>
        <p:spPr>
          <a:xfrm>
            <a:off x="152400" y="152400"/>
            <a:ext cx="8839200" cy="1143000"/>
          </a:xfrm>
          <a:noFill/>
          <a:ln>
            <a:noFill/>
          </a:ln>
        </p:spPr>
        <p:txBody>
          <a:bodyPr>
            <a:normAutofit/>
          </a:bodyPr>
          <a:lstStyle/>
          <a:p>
            <a:r>
              <a:rPr lang="en-US" sz="5300" b="1" u="sng" dirty="0">
                <a:latin typeface="Bookman Old Style" panose="02050604050505020204" pitchFamily="18" charset="0"/>
              </a:rPr>
              <a:t>Safe Environment Class</a:t>
            </a:r>
          </a:p>
        </p:txBody>
      </p:sp>
      <p:sp>
        <p:nvSpPr>
          <p:cNvPr id="11" name="Content Placeholder 2">
            <a:extLst>
              <a:ext uri="{FF2B5EF4-FFF2-40B4-BE49-F238E27FC236}">
                <a16:creationId xmlns:a16="http://schemas.microsoft.com/office/drawing/2014/main" id="{52EA42D2-50D6-6E77-6D44-1AAED6AA17EE}"/>
              </a:ext>
            </a:extLst>
          </p:cNvPr>
          <p:cNvSpPr>
            <a:spLocks noGrp="1"/>
          </p:cNvSpPr>
          <p:nvPr>
            <p:ph idx="1"/>
          </p:nvPr>
        </p:nvSpPr>
        <p:spPr>
          <a:xfrm>
            <a:off x="457200" y="1600200"/>
            <a:ext cx="8229600" cy="4800600"/>
          </a:xfrm>
          <a:noFill/>
          <a:ln>
            <a:noFill/>
          </a:ln>
        </p:spPr>
        <p:txBody>
          <a:bodyPr>
            <a:normAutofit fontScale="92500" lnSpcReduction="10000"/>
          </a:bodyPr>
          <a:lstStyle/>
          <a:p>
            <a:r>
              <a:rPr lang="en-US" dirty="0">
                <a:latin typeface="Bookman Old Style" panose="02050604050505020204" pitchFamily="18" charset="0"/>
              </a:rPr>
              <a:t>During the school year, the children will receive 2 classes concerning different types of abuse prevention; mental, physical, sexual. </a:t>
            </a:r>
          </a:p>
          <a:p>
            <a:endParaRPr lang="en-US" dirty="0">
              <a:latin typeface="Bookman Old Style" panose="02050604050505020204" pitchFamily="18" charset="0"/>
            </a:endParaRPr>
          </a:p>
          <a:p>
            <a:r>
              <a:rPr lang="en-US" dirty="0">
                <a:latin typeface="Bookman Old Style" panose="02050604050505020204" pitchFamily="18" charset="0"/>
              </a:rPr>
              <a:t>The Diocese of San Bernardino is in the process of implementing a new Safe Environment program; parents will be invited to see the material should they ask as soon as we receive it from the Diocese. </a:t>
            </a:r>
          </a:p>
        </p:txBody>
      </p:sp>
      <p:sp>
        <p:nvSpPr>
          <p:cNvPr id="4" name="Slide Number Placeholder 3">
            <a:extLst>
              <a:ext uri="{FF2B5EF4-FFF2-40B4-BE49-F238E27FC236}">
                <a16:creationId xmlns:a16="http://schemas.microsoft.com/office/drawing/2014/main" id="{F5EAEA78-81A2-4C99-4525-671F0291C03C}"/>
              </a:ext>
            </a:extLst>
          </p:cNvPr>
          <p:cNvSpPr>
            <a:spLocks noGrp="1"/>
          </p:cNvSpPr>
          <p:nvPr>
            <p:ph type="sldNum" sz="quarter" idx="12"/>
          </p:nvPr>
        </p:nvSpPr>
        <p:spPr/>
        <p:txBody>
          <a:bodyPr/>
          <a:lstStyle/>
          <a:p>
            <a:fld id="{9ABDEE9A-EB8B-493B-84C1-0CBE7A56FD87}" type="slidenum">
              <a:rPr lang="en-US" smtClean="0"/>
              <a:pPr/>
              <a:t>16</a:t>
            </a:fld>
            <a:endParaRPr lang="en-US" dirty="0"/>
          </a:p>
        </p:txBody>
      </p:sp>
    </p:spTree>
    <p:extLst>
      <p:ext uri="{BB962C8B-B14F-4D97-AF65-F5344CB8AC3E}">
        <p14:creationId xmlns:p14="http://schemas.microsoft.com/office/powerpoint/2010/main" val="197142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19200"/>
          </a:xfrm>
          <a:noFill/>
          <a:ln>
            <a:noFill/>
          </a:ln>
        </p:spPr>
        <p:txBody>
          <a:bodyPr>
            <a:noAutofit/>
          </a:bodyPr>
          <a:lstStyle/>
          <a:p>
            <a:r>
              <a:rPr lang="en-US" sz="3500" b="1" u="sng" dirty="0">
                <a:latin typeface="Bookman Old Style" panose="02050604050505020204" pitchFamily="18" charset="0"/>
              </a:rPr>
              <a:t>Sacramental Preparation for First Reconciliation and First Eucharist</a:t>
            </a:r>
            <a:r>
              <a:rPr lang="en-US" sz="3500" u="sng" dirty="0">
                <a:latin typeface="Bookman Old Style" panose="02050604050505020204" pitchFamily="18" charset="0"/>
              </a:rPr>
              <a:t> </a:t>
            </a:r>
            <a:endParaRPr lang="en-US" dirty="0">
              <a:latin typeface="Bookman Old Style" panose="02050604050505020204" pitchFamily="18" charset="0"/>
            </a:endParaRPr>
          </a:p>
        </p:txBody>
      </p:sp>
      <p:sp>
        <p:nvSpPr>
          <p:cNvPr id="5" name="Rectangle 4"/>
          <p:cNvSpPr/>
          <p:nvPr/>
        </p:nvSpPr>
        <p:spPr>
          <a:xfrm>
            <a:off x="190500" y="1752600"/>
            <a:ext cx="8763000" cy="4324261"/>
          </a:xfrm>
          <a:prstGeom prst="rect">
            <a:avLst/>
          </a:prstGeom>
          <a:noFill/>
          <a:ln>
            <a:noFill/>
          </a:ln>
        </p:spPr>
        <p:txBody>
          <a:bodyPr wrap="square">
            <a:spAutoFit/>
          </a:bodyPr>
          <a:lstStyle/>
          <a:p>
            <a:r>
              <a:rPr lang="en-US" sz="2500" dirty="0">
                <a:latin typeface="Bookman Old Style" panose="02050604050505020204" pitchFamily="18" charset="0"/>
                <a:cs typeface="Aharoni" pitchFamily="2" charset="-79"/>
              </a:rPr>
              <a:t>Our Sacramental preparation is a two year process, starting with the second grade.  </a:t>
            </a:r>
          </a:p>
          <a:p>
            <a:endParaRPr lang="en-US" sz="2500" dirty="0">
              <a:latin typeface="Bookman Old Style" panose="02050604050505020204" pitchFamily="18" charset="0"/>
              <a:cs typeface="Aharoni" pitchFamily="2" charset="-79"/>
            </a:endParaRPr>
          </a:p>
          <a:p>
            <a:r>
              <a:rPr lang="en-US" sz="2500" dirty="0">
                <a:latin typeface="Bookman Old Style" panose="02050604050505020204" pitchFamily="18" charset="0"/>
                <a:cs typeface="Aharoni" pitchFamily="2" charset="-79"/>
              </a:rPr>
              <a:t>A guideline for readiness is given. Student’s readiness is Sacramental Preparation for First Reconciliation and First Holy Communion is determined by the catechists in a variety of ways which include oral and written testing, oral interviews and other process which may deem necessary. </a:t>
            </a:r>
          </a:p>
          <a:p>
            <a:endParaRPr lang="en-US" sz="2500" dirty="0">
              <a:latin typeface="Bookman Old Style" panose="02050604050505020204" pitchFamily="18" charset="0"/>
              <a:cs typeface="Aharoni" pitchFamily="2" charset="-79"/>
            </a:endParaRPr>
          </a:p>
          <a:p>
            <a:r>
              <a:rPr lang="en-US" sz="2500" dirty="0">
                <a:latin typeface="Bookman Old Style" panose="02050604050505020204" pitchFamily="18" charset="0"/>
                <a:cs typeface="Aharoni" pitchFamily="2" charset="-79"/>
              </a:rPr>
              <a:t>Readiness is not determined by age or grade.</a:t>
            </a:r>
          </a:p>
        </p:txBody>
      </p:sp>
      <p:sp>
        <p:nvSpPr>
          <p:cNvPr id="6" name="Slide Number Placeholder 5">
            <a:extLst>
              <a:ext uri="{FF2B5EF4-FFF2-40B4-BE49-F238E27FC236}">
                <a16:creationId xmlns:a16="http://schemas.microsoft.com/office/drawing/2014/main" id="{7F2C35E9-E4A7-A6FB-D5CD-87157931892D}"/>
              </a:ext>
            </a:extLst>
          </p:cNvPr>
          <p:cNvSpPr>
            <a:spLocks noGrp="1"/>
          </p:cNvSpPr>
          <p:nvPr>
            <p:ph type="sldNum" sz="quarter" idx="12"/>
          </p:nvPr>
        </p:nvSpPr>
        <p:spPr/>
        <p:txBody>
          <a:bodyPr/>
          <a:lstStyle/>
          <a:p>
            <a:fld id="{9ABDEE9A-EB8B-493B-84C1-0CBE7A56FD87}"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a:noFill/>
          <a:ln>
            <a:noFill/>
          </a:ln>
        </p:spPr>
        <p:txBody>
          <a:bodyPr>
            <a:noAutofit/>
          </a:bodyPr>
          <a:lstStyle/>
          <a:p>
            <a:r>
              <a:rPr lang="en-US" sz="5300" b="1" u="sng" dirty="0">
                <a:latin typeface="Bookman Old Style" panose="02050604050505020204" pitchFamily="18" charset="0"/>
                <a:cs typeface="Aharoni" pitchFamily="2" charset="-79"/>
              </a:rPr>
              <a:t>CLOSING PRAYER</a:t>
            </a:r>
            <a:endParaRPr lang="en-US" sz="5300" u="sng" dirty="0">
              <a:latin typeface="Bookman Old Style" panose="02050604050505020204" pitchFamily="18" charset="0"/>
            </a:endParaRPr>
          </a:p>
        </p:txBody>
      </p:sp>
      <p:sp>
        <p:nvSpPr>
          <p:cNvPr id="3" name="TextBox 2"/>
          <p:cNvSpPr txBox="1"/>
          <p:nvPr/>
        </p:nvSpPr>
        <p:spPr>
          <a:xfrm>
            <a:off x="152400" y="1371600"/>
            <a:ext cx="8915400" cy="5601533"/>
          </a:xfrm>
          <a:prstGeom prst="rect">
            <a:avLst/>
          </a:prstGeom>
          <a:noFill/>
          <a:ln>
            <a:noFill/>
          </a:ln>
        </p:spPr>
        <p:txBody>
          <a:bodyPr wrap="square" rtlCol="0">
            <a:spAutoFit/>
          </a:bodyPr>
          <a:lstStyle/>
          <a:p>
            <a:r>
              <a:rPr lang="en-US" sz="3000" dirty="0">
                <a:latin typeface="Bookman Old Style" panose="02050604050505020204" pitchFamily="18" charset="0"/>
                <a:cs typeface="Aharoni" pitchFamily="2" charset="-79"/>
              </a:rPr>
              <a:t>God of Mercy, thank you for this community of faith. </a:t>
            </a:r>
          </a:p>
          <a:p>
            <a:endParaRPr lang="en-US" sz="1050" dirty="0">
              <a:latin typeface="Bookman Old Style" panose="02050604050505020204" pitchFamily="18" charset="0"/>
              <a:cs typeface="Aharoni" pitchFamily="2" charset="-79"/>
            </a:endParaRPr>
          </a:p>
          <a:p>
            <a:r>
              <a:rPr lang="en-US" sz="3200" dirty="0">
                <a:latin typeface="Bookman Old Style" panose="02050604050505020204" pitchFamily="18" charset="0"/>
                <a:cs typeface="Aharoni" pitchFamily="2" charset="-79"/>
              </a:rPr>
              <a:t>Bless the work of our Catechists, the efforts of our parents, and the growth of our children.</a:t>
            </a:r>
          </a:p>
          <a:p>
            <a:endParaRPr lang="en-US" sz="1050" dirty="0">
              <a:latin typeface="Bookman Old Style" panose="02050604050505020204" pitchFamily="18" charset="0"/>
              <a:cs typeface="Aharoni" pitchFamily="2" charset="-79"/>
            </a:endParaRPr>
          </a:p>
          <a:p>
            <a:r>
              <a:rPr lang="en-US" sz="3200" dirty="0">
                <a:latin typeface="Bookman Old Style" panose="02050604050505020204" pitchFamily="18" charset="0"/>
                <a:cs typeface="Aharoni" pitchFamily="2" charset="-79"/>
              </a:rPr>
              <a:t>Let us continue to build your Kingdom in a way that pleases you. </a:t>
            </a:r>
          </a:p>
          <a:p>
            <a:endParaRPr lang="en-US" sz="1050" dirty="0">
              <a:latin typeface="Bookman Old Style" panose="02050604050505020204" pitchFamily="18" charset="0"/>
              <a:cs typeface="Aharoni" pitchFamily="2" charset="-79"/>
            </a:endParaRPr>
          </a:p>
          <a:p>
            <a:r>
              <a:rPr lang="en-US" sz="3200" dirty="0">
                <a:latin typeface="Bookman Old Style" panose="02050604050505020204" pitchFamily="18" charset="0"/>
                <a:cs typeface="Aharoni" pitchFamily="2" charset="-79"/>
              </a:rPr>
              <a:t>We ask this in the name of Jesus Christ, our Lord. </a:t>
            </a:r>
          </a:p>
          <a:p>
            <a:endParaRPr lang="en-US" sz="1050" dirty="0">
              <a:latin typeface="Bookman Old Style" panose="02050604050505020204" pitchFamily="18" charset="0"/>
              <a:cs typeface="Aharoni" pitchFamily="2" charset="-79"/>
            </a:endParaRPr>
          </a:p>
          <a:p>
            <a:r>
              <a:rPr lang="en-US" sz="3200" dirty="0">
                <a:latin typeface="Bookman Old Style" panose="02050604050505020204" pitchFamily="18" charset="0"/>
                <a:cs typeface="Aharoni" pitchFamily="2" charset="-79"/>
              </a:rPr>
              <a:t>Amen.</a:t>
            </a:r>
          </a:p>
        </p:txBody>
      </p:sp>
      <p:sp>
        <p:nvSpPr>
          <p:cNvPr id="6" name="Slide Number Placeholder 5">
            <a:extLst>
              <a:ext uri="{FF2B5EF4-FFF2-40B4-BE49-F238E27FC236}">
                <a16:creationId xmlns:a16="http://schemas.microsoft.com/office/drawing/2014/main" id="{16129101-9353-0463-F2DD-937BF3A8AEF0}"/>
              </a:ext>
            </a:extLst>
          </p:cNvPr>
          <p:cNvSpPr>
            <a:spLocks noGrp="1"/>
          </p:cNvSpPr>
          <p:nvPr>
            <p:ph type="sldNum" sz="quarter" idx="12"/>
          </p:nvPr>
        </p:nvSpPr>
        <p:spPr/>
        <p:txBody>
          <a:bodyPr/>
          <a:lstStyle/>
          <a:p>
            <a:fld id="{9ABDEE9A-EB8B-493B-84C1-0CBE7A56FD87}"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62000"/>
          </a:xfrm>
        </p:spPr>
        <p:txBody>
          <a:bodyPr>
            <a:normAutofit/>
          </a:bodyPr>
          <a:lstStyle/>
          <a:p>
            <a:r>
              <a:rPr lang="en-US" sz="3500" b="1" u="sng" dirty="0">
                <a:latin typeface="Bookman Old Style" panose="02050604050505020204" pitchFamily="18" charset="0"/>
              </a:rPr>
              <a:t>PARENT RESPONSIBILITY AND ROLE</a:t>
            </a:r>
            <a:endParaRPr lang="en-US" sz="3500" dirty="0">
              <a:latin typeface="Bookman Old Style" panose="02050604050505020204" pitchFamily="18" charset="0"/>
            </a:endParaRPr>
          </a:p>
        </p:txBody>
      </p:sp>
      <p:sp>
        <p:nvSpPr>
          <p:cNvPr id="5" name="Content Placeholder 2"/>
          <p:cNvSpPr>
            <a:spLocks noGrp="1"/>
          </p:cNvSpPr>
          <p:nvPr>
            <p:ph idx="1"/>
          </p:nvPr>
        </p:nvSpPr>
        <p:spPr>
          <a:xfrm>
            <a:off x="0" y="990600"/>
            <a:ext cx="9144000" cy="5867400"/>
          </a:xfrm>
          <a:noFill/>
          <a:ln>
            <a:noFill/>
          </a:ln>
        </p:spPr>
        <p:txBody>
          <a:bodyPr>
            <a:noAutofit/>
          </a:bodyPr>
          <a:lstStyle/>
          <a:p>
            <a:pPr marL="0" indent="0">
              <a:buNone/>
            </a:pPr>
            <a:r>
              <a:rPr lang="en-US" sz="2250" dirty="0">
                <a:latin typeface="Bookman Old Style" panose="02050604050505020204" pitchFamily="18" charset="0"/>
                <a:cs typeface="Aharoni" pitchFamily="2" charset="-79"/>
              </a:rPr>
              <a:t>Parents are the first educators of their children in the ways of faith and their spiritual formation. Your cooperation and support in the following ways is vital to his/her understanding of our Catholic Faith and the growth of his/her relationship with Jesus.</a:t>
            </a:r>
          </a:p>
          <a:p>
            <a:pPr marL="0" indent="0">
              <a:buNone/>
            </a:pPr>
            <a:endParaRPr lang="en-US" sz="2250" dirty="0">
              <a:latin typeface="Bookman Old Style" panose="02050604050505020204" pitchFamily="18" charset="0"/>
              <a:cs typeface="Aharoni" pitchFamily="2" charset="-79"/>
            </a:endParaRPr>
          </a:p>
          <a:p>
            <a:pPr marL="0" indent="0">
              <a:buNone/>
            </a:pPr>
            <a:r>
              <a:rPr lang="en-US" sz="2250" dirty="0">
                <a:latin typeface="Bookman Old Style" panose="02050604050505020204" pitchFamily="18" charset="0"/>
                <a:cs typeface="Aharoni" pitchFamily="2" charset="-79"/>
              </a:rPr>
              <a:t>Prayers may be learned in what ever language the parent and child decide.</a:t>
            </a:r>
          </a:p>
          <a:p>
            <a:endParaRPr lang="en-US" sz="2250" dirty="0">
              <a:latin typeface="Bookman Old Style" panose="02050604050505020204" pitchFamily="18" charset="0"/>
              <a:cs typeface="Aharoni" pitchFamily="2" charset="-79"/>
            </a:endParaRPr>
          </a:p>
          <a:p>
            <a:pPr marL="0" indent="0">
              <a:buNone/>
            </a:pPr>
            <a:r>
              <a:rPr lang="en-US" sz="2250" b="1" i="1" u="sng" dirty="0">
                <a:latin typeface="Bookman Old Style" panose="02050604050505020204" pitchFamily="18" charset="0"/>
                <a:cs typeface="Aharoni" pitchFamily="2" charset="-79"/>
              </a:rPr>
              <a:t>The need to know the following:</a:t>
            </a:r>
          </a:p>
          <a:p>
            <a:pPr marL="0" indent="0">
              <a:buNone/>
            </a:pPr>
            <a:r>
              <a:rPr lang="en-US" sz="2250" dirty="0">
                <a:latin typeface="Bookman Old Style" panose="02050604050505020204" pitchFamily="18" charset="0"/>
                <a:cs typeface="Aharoni" pitchFamily="2" charset="-79"/>
              </a:rPr>
              <a:t>Sign of the Cross		The Our Father	The Hail Mary</a:t>
            </a:r>
          </a:p>
          <a:p>
            <a:pPr marL="0" indent="0">
              <a:buNone/>
            </a:pPr>
            <a:r>
              <a:rPr lang="en-US" sz="2250" dirty="0">
                <a:latin typeface="Bookman Old Style" panose="02050604050505020204" pitchFamily="18" charset="0"/>
                <a:cs typeface="Aharoni" pitchFamily="2" charset="-79"/>
              </a:rPr>
              <a:t>		The Glory Be		Act of Contrition</a:t>
            </a:r>
          </a:p>
          <a:p>
            <a:endParaRPr lang="en-US" sz="2250" dirty="0">
              <a:latin typeface="Bookman Old Style" panose="02050604050505020204" pitchFamily="18" charset="0"/>
              <a:cs typeface="Aharoni" pitchFamily="2" charset="-79"/>
            </a:endParaRPr>
          </a:p>
          <a:p>
            <a:pPr marL="0" indent="0">
              <a:buNone/>
            </a:pPr>
            <a:r>
              <a:rPr lang="en-US" sz="2250" i="1" dirty="0">
                <a:latin typeface="Bookman Old Style" panose="02050604050505020204" pitchFamily="18" charset="0"/>
                <a:cs typeface="Aharoni" pitchFamily="2" charset="-79"/>
              </a:rPr>
              <a:t>Prayer Sheets were provided in the Registration Packet &amp; are available on the Parish website, in the Religious Education tab.</a:t>
            </a:r>
          </a:p>
        </p:txBody>
      </p:sp>
      <p:sp>
        <p:nvSpPr>
          <p:cNvPr id="6" name="Slide Number Placeholder 5">
            <a:extLst>
              <a:ext uri="{FF2B5EF4-FFF2-40B4-BE49-F238E27FC236}">
                <a16:creationId xmlns:a16="http://schemas.microsoft.com/office/drawing/2014/main" id="{F6B2A850-219A-B74F-DAA2-FA0971E769AD}"/>
              </a:ext>
            </a:extLst>
          </p:cNvPr>
          <p:cNvSpPr>
            <a:spLocks noGrp="1"/>
          </p:cNvSpPr>
          <p:nvPr>
            <p:ph type="sldNum" sz="quarter" idx="12"/>
          </p:nvPr>
        </p:nvSpPr>
        <p:spPr/>
        <p:txBody>
          <a:bodyPr/>
          <a:lstStyle/>
          <a:p>
            <a:fld id="{9ABDEE9A-EB8B-493B-84C1-0CBE7A56FD87}"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0438"/>
          </a:xfrm>
        </p:spPr>
        <p:txBody>
          <a:bodyPr>
            <a:normAutofit/>
          </a:bodyPr>
          <a:lstStyle/>
          <a:p>
            <a:r>
              <a:rPr lang="en-US" sz="5300" b="1" u="sng" dirty="0">
                <a:latin typeface="Bookman Old Style" panose="02050604050505020204" pitchFamily="18" charset="0"/>
              </a:rPr>
              <a:t>Mass Attendance</a:t>
            </a:r>
            <a:endParaRPr lang="en-US" dirty="0">
              <a:latin typeface="Bookman Old Style" panose="02050604050505020204" pitchFamily="18" charset="0"/>
            </a:endParaRPr>
          </a:p>
        </p:txBody>
      </p:sp>
      <p:sp>
        <p:nvSpPr>
          <p:cNvPr id="5" name="Content Placeholder 2"/>
          <p:cNvSpPr>
            <a:spLocks noGrp="1"/>
          </p:cNvSpPr>
          <p:nvPr>
            <p:ph idx="1"/>
          </p:nvPr>
        </p:nvSpPr>
        <p:spPr>
          <a:xfrm>
            <a:off x="0" y="1143000"/>
            <a:ext cx="9144000" cy="5562600"/>
          </a:xfrm>
          <a:noFill/>
          <a:ln>
            <a:noFill/>
          </a:ln>
        </p:spPr>
        <p:txBody>
          <a:bodyPr>
            <a:noAutofit/>
          </a:bodyPr>
          <a:lstStyle/>
          <a:p>
            <a:pPr>
              <a:buFont typeface="Courier New" panose="02070309020205020404" pitchFamily="49" charset="0"/>
              <a:buChar char="o"/>
            </a:pPr>
            <a:r>
              <a:rPr lang="en-US" sz="2400" dirty="0">
                <a:latin typeface="Bookman Old Style" panose="02050604050505020204" pitchFamily="18" charset="0"/>
              </a:rPr>
              <a:t>Each child will be given a sheet with “tickets” that need to be filled out each Sunday and placed in the collection baskets during Mass. </a:t>
            </a:r>
          </a:p>
          <a:p>
            <a:pPr>
              <a:buFont typeface="Courier New" panose="02070309020205020404" pitchFamily="49" charset="0"/>
              <a:buChar char="o"/>
            </a:pPr>
            <a:r>
              <a:rPr lang="en-US" sz="2400" dirty="0">
                <a:latin typeface="Bookman Old Style" panose="02050604050505020204" pitchFamily="18" charset="0"/>
              </a:rPr>
              <a:t>Parents and students must go to the parish website to view the </a:t>
            </a:r>
            <a:r>
              <a:rPr lang="en-US" sz="2400" b="1" u="sng" dirty="0">
                <a:latin typeface="Bookman Old Style" panose="02050604050505020204" pitchFamily="18" charset="0"/>
              </a:rPr>
              <a:t>Mass Journal </a:t>
            </a:r>
            <a:r>
              <a:rPr lang="en-US" sz="2400" dirty="0">
                <a:latin typeface="Bookman Old Style" panose="02050604050505020204" pitchFamily="18" charset="0"/>
              </a:rPr>
              <a:t>sheet and answer the questions listed- the paper must be brought to class each Wednesday. This journal page can be written on any notebook paper so long as the questions are answered. </a:t>
            </a:r>
          </a:p>
          <a:p>
            <a:pPr lvl="1">
              <a:buFont typeface="Courier New" panose="02070309020205020404" pitchFamily="49" charset="0"/>
              <a:buChar char="o"/>
            </a:pPr>
            <a:r>
              <a:rPr lang="en-US" sz="2400" dirty="0">
                <a:latin typeface="Bookman Old Style" panose="02050604050505020204" pitchFamily="18" charset="0"/>
              </a:rPr>
              <a:t>There will be a basket in the Parish Hall where they can drop off this Mass Journal each week. </a:t>
            </a:r>
          </a:p>
          <a:p>
            <a:pPr>
              <a:buFontTx/>
              <a:buChar char="-"/>
            </a:pPr>
            <a:endParaRPr lang="en-US" sz="2400" dirty="0">
              <a:latin typeface="Bookman Old Style" panose="02050604050505020204" pitchFamily="18" charset="0"/>
            </a:endParaRPr>
          </a:p>
          <a:p>
            <a:pPr>
              <a:buFontTx/>
              <a:buChar char="-"/>
            </a:pPr>
            <a:endParaRPr lang="en-US" sz="2400" dirty="0">
              <a:latin typeface="Bookman Old Style" panose="02050604050505020204" pitchFamily="18" charset="0"/>
            </a:endParaRPr>
          </a:p>
          <a:p>
            <a:pPr marL="0" indent="0">
              <a:buNone/>
            </a:pPr>
            <a:r>
              <a:rPr lang="en-US" sz="2400" i="1" dirty="0">
                <a:latin typeface="Bookman Old Style" panose="02050604050505020204" pitchFamily="18" charset="0"/>
              </a:rPr>
              <a:t>*If you attend a different parish for Sunday Mass, the Mass Journal still needs to be filled out.* </a:t>
            </a:r>
          </a:p>
        </p:txBody>
      </p:sp>
      <p:sp>
        <p:nvSpPr>
          <p:cNvPr id="6" name="Slide Number Placeholder 5">
            <a:extLst>
              <a:ext uri="{FF2B5EF4-FFF2-40B4-BE49-F238E27FC236}">
                <a16:creationId xmlns:a16="http://schemas.microsoft.com/office/drawing/2014/main" id="{02A55E5F-237B-FD13-101A-2E2220364AFC}"/>
              </a:ext>
            </a:extLst>
          </p:cNvPr>
          <p:cNvSpPr>
            <a:spLocks noGrp="1"/>
          </p:cNvSpPr>
          <p:nvPr>
            <p:ph type="sldNum" sz="quarter" idx="12"/>
          </p:nvPr>
        </p:nvSpPr>
        <p:spPr/>
        <p:txBody>
          <a:bodyPr/>
          <a:lstStyle/>
          <a:p>
            <a:fld id="{9ABDEE9A-EB8B-493B-84C1-0CBE7A56FD87}" type="slidenum">
              <a:rPr lang="en-US" smtClean="0"/>
              <a:pPr/>
              <a:t>3</a:t>
            </a:fld>
            <a:endParaRPr lang="en-US" dirty="0"/>
          </a:p>
        </p:txBody>
      </p:sp>
    </p:spTree>
    <p:extLst>
      <p:ext uri="{BB962C8B-B14F-4D97-AF65-F5344CB8AC3E}">
        <p14:creationId xmlns:p14="http://schemas.microsoft.com/office/powerpoint/2010/main" val="403858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60438"/>
          </a:xfrm>
        </p:spPr>
        <p:txBody>
          <a:bodyPr>
            <a:normAutofit/>
          </a:bodyPr>
          <a:lstStyle/>
          <a:p>
            <a:r>
              <a:rPr lang="en-US" sz="5300" b="1" u="sng" dirty="0">
                <a:latin typeface="Bookman Old Style" panose="02050604050505020204" pitchFamily="18" charset="0"/>
              </a:rPr>
              <a:t>Parent Meetings</a:t>
            </a:r>
            <a:endParaRPr lang="en-US" dirty="0">
              <a:latin typeface="Bookman Old Style" panose="02050604050505020204" pitchFamily="18" charset="0"/>
            </a:endParaRPr>
          </a:p>
        </p:txBody>
      </p:sp>
      <p:sp>
        <p:nvSpPr>
          <p:cNvPr id="5" name="TextBox 4"/>
          <p:cNvSpPr txBox="1"/>
          <p:nvPr/>
        </p:nvSpPr>
        <p:spPr>
          <a:xfrm>
            <a:off x="152400" y="1371600"/>
            <a:ext cx="8839200" cy="5047536"/>
          </a:xfrm>
          <a:prstGeom prst="rect">
            <a:avLst/>
          </a:prstGeom>
          <a:noFill/>
          <a:ln>
            <a:noFill/>
          </a:ln>
        </p:spPr>
        <p:txBody>
          <a:bodyPr wrap="square" rtlCol="0">
            <a:spAutoFit/>
          </a:bodyPr>
          <a:lstStyle/>
          <a:p>
            <a:r>
              <a:rPr lang="en-US" sz="2800" dirty="0">
                <a:latin typeface="Bookman Old Style" panose="02050604050505020204" pitchFamily="18" charset="0"/>
                <a:cs typeface="Aharoni" pitchFamily="2" charset="-79"/>
              </a:rPr>
              <a:t>As it is parents’ responsibility to teach their children in the ways of Faith, the parish stands ready to help by having meetings with and for the parents  thorough out the year.  These meetings are mandatory. These meetings will be help throughout the year.</a:t>
            </a:r>
          </a:p>
          <a:p>
            <a:endParaRPr lang="en-US" dirty="0">
              <a:latin typeface="Bookman Old Style" panose="02050604050505020204" pitchFamily="18" charset="0"/>
              <a:cs typeface="Aharoni" pitchFamily="2" charset="-79"/>
            </a:endParaRPr>
          </a:p>
          <a:p>
            <a:r>
              <a:rPr lang="en-US" sz="4000" i="1" u="sng" dirty="0">
                <a:latin typeface="Bookman Old Style" panose="02050604050505020204" pitchFamily="18" charset="0"/>
                <a:cs typeface="Aharoni" pitchFamily="2" charset="-79"/>
              </a:rPr>
              <a:t>Dates:</a:t>
            </a:r>
          </a:p>
          <a:p>
            <a:r>
              <a:rPr lang="en-US" sz="3200" dirty="0">
                <a:latin typeface="Bookman Old Style" panose="02050604050505020204" pitchFamily="18" charset="0"/>
                <a:cs typeface="Aharoni" pitchFamily="2" charset="-79"/>
              </a:rPr>
              <a:t>October 9, 2023		November 13, 2023</a:t>
            </a:r>
          </a:p>
          <a:p>
            <a:r>
              <a:rPr lang="en-US" sz="3200" dirty="0">
                <a:latin typeface="Bookman Old Style" panose="02050604050505020204" pitchFamily="18" charset="0"/>
                <a:cs typeface="Aharoni" pitchFamily="2" charset="-79"/>
              </a:rPr>
              <a:t>December 2023		January 16, 2024</a:t>
            </a:r>
          </a:p>
          <a:p>
            <a:r>
              <a:rPr lang="en-US" sz="3200" dirty="0">
                <a:latin typeface="Bookman Old Style" panose="02050604050505020204" pitchFamily="18" charset="0"/>
                <a:cs typeface="Aharoni" pitchFamily="2" charset="-79"/>
              </a:rPr>
              <a:t>March 2024			April 22, 2024</a:t>
            </a:r>
          </a:p>
        </p:txBody>
      </p:sp>
      <p:sp>
        <p:nvSpPr>
          <p:cNvPr id="6" name="Slide Number Placeholder 5">
            <a:extLst>
              <a:ext uri="{FF2B5EF4-FFF2-40B4-BE49-F238E27FC236}">
                <a16:creationId xmlns:a16="http://schemas.microsoft.com/office/drawing/2014/main" id="{F0718636-9FF5-606D-47BA-EA13456948A9}"/>
              </a:ext>
            </a:extLst>
          </p:cNvPr>
          <p:cNvSpPr>
            <a:spLocks noGrp="1"/>
          </p:cNvSpPr>
          <p:nvPr>
            <p:ph type="sldNum" sz="quarter" idx="12"/>
          </p:nvPr>
        </p:nvSpPr>
        <p:spPr/>
        <p:txBody>
          <a:bodyPr/>
          <a:lstStyle/>
          <a:p>
            <a:fld id="{9ABDEE9A-EB8B-493B-84C1-0CBE7A56FD87}"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4114800" cy="960438"/>
          </a:xfrm>
          <a:noFill/>
          <a:ln>
            <a:noFill/>
          </a:ln>
        </p:spPr>
        <p:txBody>
          <a:bodyPr>
            <a:noAutofit/>
          </a:bodyPr>
          <a:lstStyle/>
          <a:p>
            <a:r>
              <a:rPr lang="en-US" sz="3000" b="1" u="sng" dirty="0">
                <a:latin typeface="Bookman Old Style" panose="02050604050505020204" pitchFamily="18" charset="0"/>
                <a:ea typeface="+mn-ea"/>
                <a:cs typeface="Aharoni" pitchFamily="2" charset="-79"/>
              </a:rPr>
              <a:t>Reconciliation</a:t>
            </a:r>
          </a:p>
        </p:txBody>
      </p:sp>
      <p:sp>
        <p:nvSpPr>
          <p:cNvPr id="3" name="TextBox 2">
            <a:extLst>
              <a:ext uri="{FF2B5EF4-FFF2-40B4-BE49-F238E27FC236}">
                <a16:creationId xmlns:a16="http://schemas.microsoft.com/office/drawing/2014/main" id="{B725C7B5-7BE8-3215-6F66-537A2EF54B35}"/>
              </a:ext>
            </a:extLst>
          </p:cNvPr>
          <p:cNvSpPr txBox="1"/>
          <p:nvPr/>
        </p:nvSpPr>
        <p:spPr>
          <a:xfrm>
            <a:off x="152400" y="1048439"/>
            <a:ext cx="4114800" cy="3477875"/>
          </a:xfrm>
          <a:prstGeom prst="rect">
            <a:avLst/>
          </a:prstGeom>
          <a:noFill/>
          <a:ln>
            <a:noFill/>
          </a:ln>
        </p:spPr>
        <p:txBody>
          <a:bodyPr wrap="square" rtlCol="0">
            <a:spAutoFit/>
          </a:bodyPr>
          <a:lstStyle/>
          <a:p>
            <a:r>
              <a:rPr lang="en-US" sz="2200" i="1" u="sng" dirty="0">
                <a:latin typeface="Bookman Old Style" panose="02050604050505020204" pitchFamily="18" charset="0"/>
                <a:cs typeface="Aharoni" pitchFamily="2" charset="-79"/>
              </a:rPr>
              <a:t>Mandatory Retreat </a:t>
            </a:r>
          </a:p>
          <a:p>
            <a:r>
              <a:rPr lang="en-US" sz="2200" dirty="0">
                <a:latin typeface="Bookman Old Style" panose="02050604050505020204" pitchFamily="18" charset="0"/>
                <a:cs typeface="Aharoni" pitchFamily="2" charset="-79"/>
              </a:rPr>
              <a:t>Child &amp; 1 Parent/Guardian</a:t>
            </a:r>
          </a:p>
          <a:p>
            <a:r>
              <a:rPr lang="en-US" sz="2200" b="1" dirty="0">
                <a:latin typeface="Bookman Old Style" panose="02050604050505020204" pitchFamily="18" charset="0"/>
                <a:cs typeface="Aharoni" pitchFamily="2" charset="-79"/>
              </a:rPr>
              <a:t>Saturday, Feb 10, 2024</a:t>
            </a:r>
          </a:p>
          <a:p>
            <a:r>
              <a:rPr lang="en-US" sz="2200" dirty="0">
                <a:latin typeface="Bookman Old Style" panose="02050604050505020204" pitchFamily="18" charset="0"/>
                <a:cs typeface="Aharoni" pitchFamily="2" charset="-79"/>
              </a:rPr>
              <a:t>Location: Parish Hall	  </a:t>
            </a:r>
          </a:p>
          <a:p>
            <a:r>
              <a:rPr lang="en-US" sz="2200" dirty="0">
                <a:latin typeface="Bookman Old Style" panose="02050604050505020204" pitchFamily="18" charset="0"/>
                <a:cs typeface="Aharoni" pitchFamily="2" charset="-79"/>
              </a:rPr>
              <a:t>Time: 9:00am-1:00pm</a:t>
            </a:r>
          </a:p>
          <a:p>
            <a:endParaRPr lang="en-US" sz="2200" dirty="0">
              <a:latin typeface="Bookman Old Style" panose="02050604050505020204" pitchFamily="18" charset="0"/>
              <a:cs typeface="Aharoni" pitchFamily="2" charset="-79"/>
            </a:endParaRPr>
          </a:p>
          <a:p>
            <a:r>
              <a:rPr lang="en-US" sz="2200" i="1" u="sng" dirty="0">
                <a:latin typeface="Bookman Old Style" panose="02050604050505020204" pitchFamily="18" charset="0"/>
                <a:cs typeface="Aharoni" pitchFamily="2" charset="-79"/>
              </a:rPr>
              <a:t>Sacrament of Reconciliation</a:t>
            </a:r>
          </a:p>
          <a:p>
            <a:r>
              <a:rPr lang="en-US" sz="2200" dirty="0">
                <a:latin typeface="Bookman Old Style" panose="02050604050505020204" pitchFamily="18" charset="0"/>
                <a:cs typeface="Aharoni" pitchFamily="2" charset="-79"/>
              </a:rPr>
              <a:t>Saturday, March 2, 2024</a:t>
            </a:r>
          </a:p>
          <a:p>
            <a:r>
              <a:rPr lang="en-US" sz="2200" dirty="0">
                <a:latin typeface="Bookman Old Style" panose="02050604050505020204" pitchFamily="18" charset="0"/>
                <a:cs typeface="Aharoni" pitchFamily="2" charset="-79"/>
              </a:rPr>
              <a:t>Location: Church </a:t>
            </a:r>
          </a:p>
          <a:p>
            <a:r>
              <a:rPr lang="en-US" sz="2200" dirty="0">
                <a:latin typeface="Bookman Old Style" panose="02050604050505020204" pitchFamily="18" charset="0"/>
                <a:cs typeface="Aharoni" pitchFamily="2" charset="-79"/>
              </a:rPr>
              <a:t>Time: 9:00 am </a:t>
            </a:r>
          </a:p>
        </p:txBody>
      </p:sp>
      <p:sp>
        <p:nvSpPr>
          <p:cNvPr id="4" name="TextBox 3">
            <a:extLst>
              <a:ext uri="{FF2B5EF4-FFF2-40B4-BE49-F238E27FC236}">
                <a16:creationId xmlns:a16="http://schemas.microsoft.com/office/drawing/2014/main" id="{4697DEE0-2381-CEED-250C-D266072C60BE}"/>
              </a:ext>
            </a:extLst>
          </p:cNvPr>
          <p:cNvSpPr txBox="1"/>
          <p:nvPr/>
        </p:nvSpPr>
        <p:spPr>
          <a:xfrm>
            <a:off x="4546847" y="1030813"/>
            <a:ext cx="4572000" cy="5170646"/>
          </a:xfrm>
          <a:prstGeom prst="rect">
            <a:avLst/>
          </a:prstGeom>
          <a:noFill/>
          <a:ln>
            <a:noFill/>
          </a:ln>
        </p:spPr>
        <p:txBody>
          <a:bodyPr wrap="square" rtlCol="0">
            <a:spAutoFit/>
          </a:bodyPr>
          <a:lstStyle/>
          <a:p>
            <a:r>
              <a:rPr lang="en-US" sz="2200" i="1" u="sng" dirty="0">
                <a:latin typeface="Bookman Old Style" panose="02050604050505020204" pitchFamily="18" charset="0"/>
                <a:cs typeface="Aharoni" pitchFamily="2" charset="-79"/>
              </a:rPr>
              <a:t>Mandatory Retreat </a:t>
            </a:r>
          </a:p>
          <a:p>
            <a:r>
              <a:rPr lang="en-US" sz="2200" dirty="0">
                <a:latin typeface="Bookman Old Style" panose="02050604050505020204" pitchFamily="18" charset="0"/>
                <a:cs typeface="Aharoni" pitchFamily="2" charset="-79"/>
              </a:rPr>
              <a:t>Child &amp; 1 Parent/Guardian</a:t>
            </a:r>
          </a:p>
          <a:p>
            <a:r>
              <a:rPr lang="en-US" sz="2200" dirty="0">
                <a:latin typeface="Bookman Old Style" panose="02050604050505020204" pitchFamily="18" charset="0"/>
                <a:cs typeface="Aharoni" pitchFamily="2" charset="-79"/>
              </a:rPr>
              <a:t>Location: Hall	  </a:t>
            </a:r>
          </a:p>
          <a:p>
            <a:r>
              <a:rPr lang="en-US" sz="2200" dirty="0">
                <a:latin typeface="Bookman Old Style" panose="02050604050505020204" pitchFamily="18" charset="0"/>
                <a:cs typeface="Aharoni" pitchFamily="2" charset="-79"/>
              </a:rPr>
              <a:t>Time: 9:00am-1:00pm</a:t>
            </a:r>
          </a:p>
          <a:p>
            <a:r>
              <a:rPr lang="en-US" sz="2200" dirty="0">
                <a:latin typeface="Bookman Old Style" panose="02050604050505020204" pitchFamily="18" charset="0"/>
                <a:cs typeface="Aharoni" pitchFamily="2" charset="-79"/>
              </a:rPr>
              <a:t>Saturday, April 13, 2024</a:t>
            </a:r>
          </a:p>
          <a:p>
            <a:endParaRPr lang="en-US" sz="2200" dirty="0">
              <a:latin typeface="Bookman Old Style" panose="02050604050505020204" pitchFamily="18" charset="0"/>
              <a:cs typeface="Aharoni" pitchFamily="2" charset="-79"/>
            </a:endParaRPr>
          </a:p>
          <a:p>
            <a:r>
              <a:rPr lang="en-US" sz="2200" i="1" u="sng" dirty="0">
                <a:latin typeface="Bookman Old Style" panose="02050604050505020204" pitchFamily="18" charset="0"/>
                <a:cs typeface="Aharoni" pitchFamily="2" charset="-79"/>
              </a:rPr>
              <a:t>Sacrament Rehearsal</a:t>
            </a:r>
          </a:p>
          <a:p>
            <a:r>
              <a:rPr lang="en-US" sz="2200" dirty="0">
                <a:latin typeface="Bookman Old Style" panose="02050604050505020204" pitchFamily="18" charset="0"/>
                <a:cs typeface="Aharoni" pitchFamily="2" charset="-79"/>
              </a:rPr>
              <a:t>Wednesday, May 13, </a:t>
            </a:r>
          </a:p>
          <a:p>
            <a:r>
              <a:rPr lang="en-US" sz="2200" dirty="0">
                <a:latin typeface="Bookman Old Style" panose="02050604050505020204" pitchFamily="18" charset="0"/>
                <a:cs typeface="Aharoni" pitchFamily="2" charset="-79"/>
              </a:rPr>
              <a:t>Time: 6:30pm-8:00pm</a:t>
            </a:r>
            <a:br>
              <a:rPr lang="en-US" sz="2200" dirty="0">
                <a:latin typeface="Bookman Old Style" panose="02050604050505020204" pitchFamily="18" charset="0"/>
                <a:cs typeface="Aharoni" pitchFamily="2" charset="-79"/>
              </a:rPr>
            </a:br>
            <a:r>
              <a:rPr lang="en-US" sz="2200" dirty="0">
                <a:latin typeface="Bookman Old Style" panose="02050604050505020204" pitchFamily="18" charset="0"/>
                <a:cs typeface="Aharoni" pitchFamily="2" charset="-79"/>
              </a:rPr>
              <a:t>We will start off in the Hall.</a:t>
            </a:r>
          </a:p>
          <a:p>
            <a:endParaRPr lang="en-US" sz="2200" dirty="0">
              <a:latin typeface="Bookman Old Style" panose="02050604050505020204" pitchFamily="18" charset="0"/>
              <a:cs typeface="Aharoni" pitchFamily="2" charset="-79"/>
            </a:endParaRPr>
          </a:p>
          <a:p>
            <a:r>
              <a:rPr lang="en-US" sz="2200" i="1" u="sng" dirty="0">
                <a:latin typeface="Bookman Old Style" panose="02050604050505020204" pitchFamily="18" charset="0"/>
                <a:cs typeface="Aharoni" pitchFamily="2" charset="-79"/>
              </a:rPr>
              <a:t>Sacrament of Holy Communion</a:t>
            </a:r>
          </a:p>
          <a:p>
            <a:r>
              <a:rPr lang="en-US" sz="2200" dirty="0">
                <a:latin typeface="Bookman Old Style" panose="02050604050505020204" pitchFamily="18" charset="0"/>
                <a:cs typeface="Aharoni" pitchFamily="2" charset="-79"/>
              </a:rPr>
              <a:t>Location: Church </a:t>
            </a:r>
          </a:p>
          <a:p>
            <a:r>
              <a:rPr lang="en-US" sz="2200" dirty="0">
                <a:latin typeface="Bookman Old Style" panose="02050604050505020204" pitchFamily="18" charset="0"/>
                <a:cs typeface="Aharoni" pitchFamily="2" charset="-79"/>
              </a:rPr>
              <a:t>Time: 9:00 am </a:t>
            </a:r>
          </a:p>
          <a:p>
            <a:r>
              <a:rPr lang="en-US" sz="2200" dirty="0">
                <a:latin typeface="Bookman Old Style" panose="02050604050505020204" pitchFamily="18" charset="0"/>
                <a:cs typeface="Aharoni" pitchFamily="2" charset="-79"/>
              </a:rPr>
              <a:t>Saturday, May 18, 2024</a:t>
            </a:r>
          </a:p>
        </p:txBody>
      </p:sp>
      <p:sp>
        <p:nvSpPr>
          <p:cNvPr id="6" name="Title 1">
            <a:extLst>
              <a:ext uri="{FF2B5EF4-FFF2-40B4-BE49-F238E27FC236}">
                <a16:creationId xmlns:a16="http://schemas.microsoft.com/office/drawing/2014/main" id="{C9298933-3C8F-2DBE-7EC4-B082D637E120}"/>
              </a:ext>
            </a:extLst>
          </p:cNvPr>
          <p:cNvSpPr txBox="1">
            <a:spLocks/>
          </p:cNvSpPr>
          <p:nvPr/>
        </p:nvSpPr>
        <p:spPr>
          <a:xfrm>
            <a:off x="4552516" y="88001"/>
            <a:ext cx="4597153" cy="960438"/>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b="1" u="sng" dirty="0">
                <a:latin typeface="Bookman Old Style" panose="02050604050505020204" pitchFamily="18" charset="0"/>
                <a:ea typeface="+mn-ea"/>
                <a:cs typeface="Aharoni" pitchFamily="2" charset="-79"/>
              </a:rPr>
              <a:t>First Holy Communion</a:t>
            </a:r>
          </a:p>
        </p:txBody>
      </p:sp>
      <p:sp>
        <p:nvSpPr>
          <p:cNvPr id="7" name="TextBox 6">
            <a:extLst>
              <a:ext uri="{FF2B5EF4-FFF2-40B4-BE49-F238E27FC236}">
                <a16:creationId xmlns:a16="http://schemas.microsoft.com/office/drawing/2014/main" id="{90763BDB-1E3E-9CAC-4A1D-A4C5D310D099}"/>
              </a:ext>
            </a:extLst>
          </p:cNvPr>
          <p:cNvSpPr txBox="1"/>
          <p:nvPr/>
        </p:nvSpPr>
        <p:spPr>
          <a:xfrm>
            <a:off x="228600" y="5074384"/>
            <a:ext cx="3962400" cy="1631216"/>
          </a:xfrm>
          <a:prstGeom prst="rect">
            <a:avLst/>
          </a:prstGeom>
          <a:noFill/>
          <a:ln>
            <a:noFill/>
          </a:ln>
        </p:spPr>
        <p:txBody>
          <a:bodyPr wrap="square" rtlCol="0">
            <a:spAutoFit/>
          </a:bodyPr>
          <a:lstStyle/>
          <a:p>
            <a:r>
              <a:rPr lang="en-US" sz="2500" b="1" i="1" u="sng" dirty="0">
                <a:latin typeface="Bookman Old Style" panose="02050604050505020204" pitchFamily="18" charset="0"/>
              </a:rPr>
              <a:t>FOR BOTH SACRAMENT DAYS:</a:t>
            </a:r>
            <a:endParaRPr lang="en-US" sz="2500" dirty="0">
              <a:latin typeface="Bookman Old Style" panose="02050604050505020204" pitchFamily="18" charset="0"/>
            </a:endParaRPr>
          </a:p>
          <a:p>
            <a:r>
              <a:rPr lang="en-US" sz="2500" dirty="0">
                <a:latin typeface="Bookman Old Style" panose="02050604050505020204" pitchFamily="18" charset="0"/>
              </a:rPr>
              <a:t>Children MUST arrive no later than 8:30am</a:t>
            </a:r>
          </a:p>
        </p:txBody>
      </p:sp>
      <p:cxnSp>
        <p:nvCxnSpPr>
          <p:cNvPr id="9" name="Straight Connector 8">
            <a:extLst>
              <a:ext uri="{FF2B5EF4-FFF2-40B4-BE49-F238E27FC236}">
                <a16:creationId xmlns:a16="http://schemas.microsoft.com/office/drawing/2014/main" id="{9C61EA8D-E66B-5B33-5984-DC13998A85E5}"/>
              </a:ext>
            </a:extLst>
          </p:cNvPr>
          <p:cNvCxnSpPr>
            <a:cxnSpLocks/>
          </p:cNvCxnSpPr>
          <p:nvPr/>
        </p:nvCxnSpPr>
        <p:spPr>
          <a:xfrm>
            <a:off x="4191000" y="0"/>
            <a:ext cx="0" cy="5074384"/>
          </a:xfrm>
          <a:prstGeom prst="line">
            <a:avLst/>
          </a:prstGeom>
          <a:ln>
            <a:noFill/>
          </a:ln>
        </p:spPr>
        <p:style>
          <a:lnRef idx="1">
            <a:schemeClr val="dk1"/>
          </a:lnRef>
          <a:fillRef idx="0">
            <a:schemeClr val="dk1"/>
          </a:fillRef>
          <a:effectRef idx="0">
            <a:schemeClr val="dk1"/>
          </a:effectRef>
          <a:fontRef idx="minor">
            <a:schemeClr val="tx1"/>
          </a:fontRef>
        </p:style>
      </p:cxnSp>
      <p:sp>
        <p:nvSpPr>
          <p:cNvPr id="10" name="Slide Number Placeholder 9">
            <a:extLst>
              <a:ext uri="{FF2B5EF4-FFF2-40B4-BE49-F238E27FC236}">
                <a16:creationId xmlns:a16="http://schemas.microsoft.com/office/drawing/2014/main" id="{F63E2A9A-1F6E-D77D-A510-8BC65B50BDC4}"/>
              </a:ext>
            </a:extLst>
          </p:cNvPr>
          <p:cNvSpPr>
            <a:spLocks noGrp="1"/>
          </p:cNvSpPr>
          <p:nvPr>
            <p:ph type="sldNum" sz="quarter" idx="12"/>
          </p:nvPr>
        </p:nvSpPr>
        <p:spPr/>
        <p:txBody>
          <a:bodyPr/>
          <a:lstStyle/>
          <a:p>
            <a:fld id="{9ABDEE9A-EB8B-493B-84C1-0CBE7A56FD87}" type="slidenum">
              <a:rPr lang="en-US" smtClean="0"/>
              <a:pPr/>
              <a:t>5</a:t>
            </a:fld>
            <a:endParaRPr lang="en-US" dirty="0"/>
          </a:p>
        </p:txBody>
      </p:sp>
    </p:spTree>
    <p:extLst>
      <p:ext uri="{BB962C8B-B14F-4D97-AF65-F5344CB8AC3E}">
        <p14:creationId xmlns:p14="http://schemas.microsoft.com/office/powerpoint/2010/main" val="4287734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9115" y="76200"/>
            <a:ext cx="3829485" cy="960438"/>
          </a:xfrm>
          <a:noFill/>
          <a:ln>
            <a:noFill/>
          </a:ln>
        </p:spPr>
        <p:txBody>
          <a:bodyPr>
            <a:noAutofit/>
          </a:bodyPr>
          <a:lstStyle/>
          <a:p>
            <a:r>
              <a:rPr lang="en-US" sz="4500" b="1" u="sng" dirty="0">
                <a:latin typeface="Bookman Old Style" panose="02050604050505020204" pitchFamily="18" charset="0"/>
                <a:ea typeface="+mn-ea"/>
                <a:cs typeface="Aharoni" pitchFamily="2" charset="-79"/>
              </a:rPr>
              <a:t>RCIC Year I</a:t>
            </a:r>
          </a:p>
        </p:txBody>
      </p:sp>
      <p:sp>
        <p:nvSpPr>
          <p:cNvPr id="3" name="TextBox 2">
            <a:extLst>
              <a:ext uri="{FF2B5EF4-FFF2-40B4-BE49-F238E27FC236}">
                <a16:creationId xmlns:a16="http://schemas.microsoft.com/office/drawing/2014/main" id="{B725C7B5-7BE8-3215-6F66-537A2EF54B35}"/>
              </a:ext>
            </a:extLst>
          </p:cNvPr>
          <p:cNvSpPr txBox="1"/>
          <p:nvPr/>
        </p:nvSpPr>
        <p:spPr>
          <a:xfrm>
            <a:off x="0" y="1048439"/>
            <a:ext cx="4267200" cy="4678204"/>
          </a:xfrm>
          <a:prstGeom prst="rect">
            <a:avLst/>
          </a:prstGeom>
          <a:noFill/>
          <a:ln>
            <a:noFill/>
          </a:ln>
        </p:spPr>
        <p:txBody>
          <a:bodyPr wrap="square" rtlCol="0">
            <a:spAutoFit/>
          </a:bodyPr>
          <a:lstStyle/>
          <a:p>
            <a:pPr algn="ctr"/>
            <a:r>
              <a:rPr lang="en-US" sz="3600" i="1" dirty="0">
                <a:latin typeface="Bookman Old Style" panose="02050604050505020204" pitchFamily="18" charset="0"/>
                <a:cs typeface="Aharoni" pitchFamily="2" charset="-79"/>
              </a:rPr>
              <a:t>Saint Report due January 17, 2024</a:t>
            </a:r>
          </a:p>
          <a:p>
            <a:pPr algn="ctr"/>
            <a:r>
              <a:rPr lang="en-US" sz="2800" i="1" dirty="0">
                <a:latin typeface="Bookman Old Style" panose="02050604050505020204" pitchFamily="18" charset="0"/>
                <a:cs typeface="Aharoni" pitchFamily="2" charset="-79"/>
              </a:rPr>
              <a:t>*Form was given in registration packet*</a:t>
            </a:r>
          </a:p>
          <a:p>
            <a:pPr algn="ctr"/>
            <a:endParaRPr lang="en-US" sz="3000" i="1" dirty="0">
              <a:latin typeface="Bookman Old Style" panose="02050604050505020204" pitchFamily="18" charset="0"/>
              <a:cs typeface="Aharoni" pitchFamily="2" charset="-79"/>
            </a:endParaRPr>
          </a:p>
          <a:p>
            <a:endParaRPr lang="en-US" sz="2800" dirty="0">
              <a:latin typeface="Bookman Old Style" panose="02050604050505020204" pitchFamily="18" charset="0"/>
              <a:cs typeface="Aharoni" pitchFamily="2" charset="-79"/>
            </a:endParaRPr>
          </a:p>
          <a:p>
            <a:r>
              <a:rPr lang="en-US" sz="2800" dirty="0">
                <a:latin typeface="Bookman Old Style" panose="02050604050505020204" pitchFamily="18" charset="0"/>
                <a:cs typeface="Aharoni" pitchFamily="2" charset="-79"/>
              </a:rPr>
              <a:t>Please sign up for individual parent meetings with Mrs. Puerto</a:t>
            </a:r>
          </a:p>
        </p:txBody>
      </p:sp>
      <p:sp>
        <p:nvSpPr>
          <p:cNvPr id="4" name="TextBox 3">
            <a:extLst>
              <a:ext uri="{FF2B5EF4-FFF2-40B4-BE49-F238E27FC236}">
                <a16:creationId xmlns:a16="http://schemas.microsoft.com/office/drawing/2014/main" id="{4697DEE0-2381-CEED-250C-D266072C60BE}"/>
              </a:ext>
            </a:extLst>
          </p:cNvPr>
          <p:cNvSpPr txBox="1"/>
          <p:nvPr/>
        </p:nvSpPr>
        <p:spPr>
          <a:xfrm>
            <a:off x="4546847" y="1030813"/>
            <a:ext cx="4572000" cy="4832092"/>
          </a:xfrm>
          <a:prstGeom prst="rect">
            <a:avLst/>
          </a:prstGeom>
          <a:noFill/>
          <a:ln>
            <a:noFill/>
          </a:ln>
        </p:spPr>
        <p:txBody>
          <a:bodyPr wrap="square" rtlCol="0">
            <a:spAutoFit/>
          </a:bodyPr>
          <a:lstStyle/>
          <a:p>
            <a:r>
              <a:rPr lang="en-US" sz="2800" i="1" u="sng" dirty="0">
                <a:latin typeface="Bookman Old Style" panose="02050604050505020204" pitchFamily="18" charset="0"/>
                <a:cs typeface="Aharoni" pitchFamily="2" charset="-79"/>
              </a:rPr>
              <a:t>Rite of Election- 9:00am:</a:t>
            </a:r>
            <a:r>
              <a:rPr lang="en-US" sz="2800" dirty="0">
                <a:latin typeface="Bookman Old Style" panose="02050604050505020204" pitchFamily="18" charset="0"/>
                <a:cs typeface="Aharoni" pitchFamily="2" charset="-79"/>
              </a:rPr>
              <a:t> </a:t>
            </a:r>
          </a:p>
          <a:p>
            <a:r>
              <a:rPr lang="en-US" sz="2800" dirty="0">
                <a:latin typeface="Bookman Old Style" panose="02050604050505020204" pitchFamily="18" charset="0"/>
                <a:cs typeface="Aharoni" pitchFamily="2" charset="-79"/>
              </a:rPr>
              <a:t>February 18, 2024</a:t>
            </a:r>
          </a:p>
          <a:p>
            <a:endParaRPr lang="en-US" sz="2800" dirty="0">
              <a:latin typeface="Bookman Old Style" panose="02050604050505020204" pitchFamily="18" charset="0"/>
              <a:cs typeface="Aharoni" pitchFamily="2" charset="-79"/>
            </a:endParaRPr>
          </a:p>
          <a:p>
            <a:r>
              <a:rPr lang="en-US" sz="2800" i="1" u="sng" dirty="0">
                <a:latin typeface="Bookman Old Style" panose="02050604050505020204" pitchFamily="18" charset="0"/>
                <a:cs typeface="Aharoni" pitchFamily="2" charset="-79"/>
              </a:rPr>
              <a:t>Scrutinies – 9:00am:</a:t>
            </a:r>
            <a:endParaRPr lang="en-US" sz="2800" dirty="0">
              <a:latin typeface="Bookman Old Style" panose="02050604050505020204" pitchFamily="18" charset="0"/>
              <a:cs typeface="Aharoni" pitchFamily="2" charset="-79"/>
            </a:endParaRPr>
          </a:p>
          <a:p>
            <a:r>
              <a:rPr lang="en-US" sz="2800" dirty="0">
                <a:latin typeface="Bookman Old Style" panose="02050604050505020204" pitchFamily="18" charset="0"/>
                <a:cs typeface="Aharoni" pitchFamily="2" charset="-79"/>
              </a:rPr>
              <a:t>1st- March 3, 2024</a:t>
            </a:r>
          </a:p>
          <a:p>
            <a:r>
              <a:rPr lang="en-US" sz="2800" dirty="0">
                <a:latin typeface="Bookman Old Style" panose="02050604050505020204" pitchFamily="18" charset="0"/>
                <a:cs typeface="Aharoni" pitchFamily="2" charset="-79"/>
              </a:rPr>
              <a:t>2nd- March 10, 2024</a:t>
            </a:r>
          </a:p>
          <a:p>
            <a:r>
              <a:rPr lang="en-US" sz="2800" dirty="0">
                <a:latin typeface="Bookman Old Style" panose="02050604050505020204" pitchFamily="18" charset="0"/>
                <a:cs typeface="Aharoni" pitchFamily="2" charset="-79"/>
              </a:rPr>
              <a:t>3rd- March 17, 2024</a:t>
            </a:r>
          </a:p>
          <a:p>
            <a:endParaRPr lang="en-US" sz="2800" dirty="0">
              <a:latin typeface="Bookman Old Style" panose="02050604050505020204" pitchFamily="18" charset="0"/>
              <a:cs typeface="Aharoni" pitchFamily="2" charset="-79"/>
            </a:endParaRPr>
          </a:p>
          <a:p>
            <a:r>
              <a:rPr lang="en-US" sz="2800" i="1" u="sng" dirty="0">
                <a:latin typeface="Bookman Old Style" panose="02050604050505020204" pitchFamily="18" charset="0"/>
                <a:cs typeface="Aharoni" pitchFamily="2" charset="-79"/>
              </a:rPr>
              <a:t>Sacraments:</a:t>
            </a:r>
            <a:endParaRPr lang="en-US" sz="2800" dirty="0">
              <a:latin typeface="Bookman Old Style" panose="02050604050505020204" pitchFamily="18" charset="0"/>
              <a:cs typeface="Aharoni" pitchFamily="2" charset="-79"/>
            </a:endParaRPr>
          </a:p>
          <a:p>
            <a:r>
              <a:rPr lang="en-US" sz="2800" dirty="0">
                <a:latin typeface="Bookman Old Style" panose="02050604050505020204" pitchFamily="18" charset="0"/>
                <a:cs typeface="Aharoni" pitchFamily="2" charset="-79"/>
              </a:rPr>
              <a:t>Saturday, April 6, 2024</a:t>
            </a:r>
          </a:p>
          <a:p>
            <a:r>
              <a:rPr lang="en-US" sz="2800" dirty="0">
                <a:latin typeface="Bookman Old Style" panose="02050604050505020204" pitchFamily="18" charset="0"/>
                <a:cs typeface="Aharoni" pitchFamily="2" charset="-79"/>
              </a:rPr>
              <a:t>9:00am – 12:30pm </a:t>
            </a:r>
          </a:p>
        </p:txBody>
      </p:sp>
      <p:sp>
        <p:nvSpPr>
          <p:cNvPr id="6" name="Title 1">
            <a:extLst>
              <a:ext uri="{FF2B5EF4-FFF2-40B4-BE49-F238E27FC236}">
                <a16:creationId xmlns:a16="http://schemas.microsoft.com/office/drawing/2014/main" id="{C9298933-3C8F-2DBE-7EC4-B082D637E120}"/>
              </a:ext>
            </a:extLst>
          </p:cNvPr>
          <p:cNvSpPr txBox="1">
            <a:spLocks/>
          </p:cNvSpPr>
          <p:nvPr/>
        </p:nvSpPr>
        <p:spPr>
          <a:xfrm>
            <a:off x="4552516" y="88001"/>
            <a:ext cx="4597153" cy="960438"/>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500" b="1" u="sng" dirty="0">
                <a:latin typeface="Bookman Old Style" panose="02050604050505020204" pitchFamily="18" charset="0"/>
                <a:ea typeface="+mn-ea"/>
                <a:cs typeface="Aharoni" pitchFamily="2" charset="-79"/>
              </a:rPr>
              <a:t>RCIC Year II</a:t>
            </a:r>
          </a:p>
        </p:txBody>
      </p:sp>
      <p:cxnSp>
        <p:nvCxnSpPr>
          <p:cNvPr id="9" name="Straight Connector 8">
            <a:extLst>
              <a:ext uri="{FF2B5EF4-FFF2-40B4-BE49-F238E27FC236}">
                <a16:creationId xmlns:a16="http://schemas.microsoft.com/office/drawing/2014/main" id="{9C61EA8D-E66B-5B33-5984-DC13998A85E5}"/>
              </a:ext>
            </a:extLst>
          </p:cNvPr>
          <p:cNvCxnSpPr>
            <a:cxnSpLocks/>
          </p:cNvCxnSpPr>
          <p:nvPr/>
        </p:nvCxnSpPr>
        <p:spPr>
          <a:xfrm>
            <a:off x="4267200" y="0"/>
            <a:ext cx="76200" cy="6858000"/>
          </a:xfrm>
          <a:prstGeom prst="line">
            <a:avLst/>
          </a:prstGeom>
          <a:ln>
            <a:noFill/>
          </a:ln>
        </p:spPr>
        <p:style>
          <a:lnRef idx="1">
            <a:schemeClr val="dk1"/>
          </a:lnRef>
          <a:fillRef idx="0">
            <a:schemeClr val="dk1"/>
          </a:fillRef>
          <a:effectRef idx="0">
            <a:schemeClr val="dk1"/>
          </a:effectRef>
          <a:fontRef idx="minor">
            <a:schemeClr val="tx1"/>
          </a:fontRef>
        </p:style>
      </p:cxnSp>
      <p:sp>
        <p:nvSpPr>
          <p:cNvPr id="8" name="Slide Number Placeholder 7">
            <a:extLst>
              <a:ext uri="{FF2B5EF4-FFF2-40B4-BE49-F238E27FC236}">
                <a16:creationId xmlns:a16="http://schemas.microsoft.com/office/drawing/2014/main" id="{10A0D58A-48DF-D90C-BF6B-01C22FD57B38}"/>
              </a:ext>
            </a:extLst>
          </p:cNvPr>
          <p:cNvSpPr>
            <a:spLocks noGrp="1"/>
          </p:cNvSpPr>
          <p:nvPr>
            <p:ph type="sldNum" sz="quarter" idx="12"/>
          </p:nvPr>
        </p:nvSpPr>
        <p:spPr/>
        <p:txBody>
          <a:bodyPr/>
          <a:lstStyle/>
          <a:p>
            <a:fld id="{9ABDEE9A-EB8B-493B-84C1-0CBE7A56FD87}" type="slidenum">
              <a:rPr lang="en-US" smtClean="0"/>
              <a:pPr/>
              <a:t>6</a:t>
            </a:fld>
            <a:endParaRPr lang="en-US" dirty="0"/>
          </a:p>
        </p:txBody>
      </p:sp>
    </p:spTree>
    <p:extLst>
      <p:ext uri="{BB962C8B-B14F-4D97-AF65-F5344CB8AC3E}">
        <p14:creationId xmlns:p14="http://schemas.microsoft.com/office/powerpoint/2010/main" val="13635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03437"/>
            <a:ext cx="8458200" cy="4525963"/>
          </a:xfrm>
          <a:noFill/>
          <a:ln>
            <a:noFill/>
          </a:ln>
        </p:spPr>
        <p:txBody>
          <a:bodyPr>
            <a:noAutofit/>
          </a:bodyPr>
          <a:lstStyle/>
          <a:p>
            <a:pPr marL="0" indent="0">
              <a:buNone/>
            </a:pPr>
            <a:r>
              <a:rPr lang="en-US" sz="2500" dirty="0">
                <a:latin typeface="Bookman Old Style" panose="02050604050505020204" pitchFamily="18" charset="0"/>
                <a:cs typeface="Aharoni" pitchFamily="2" charset="-79"/>
              </a:rPr>
              <a:t>The catechist provides (teaches) the special information necessary for each grade and sacrament.</a:t>
            </a:r>
          </a:p>
          <a:p>
            <a:pPr marL="0" indent="0">
              <a:buNone/>
            </a:pPr>
            <a:endParaRPr lang="en-US" sz="1500" dirty="0">
              <a:latin typeface="Bookman Old Style" panose="02050604050505020204" pitchFamily="18" charset="0"/>
              <a:cs typeface="Aharoni" pitchFamily="2" charset="-79"/>
            </a:endParaRPr>
          </a:p>
          <a:p>
            <a:pPr marL="0" indent="0">
              <a:buNone/>
            </a:pPr>
            <a:r>
              <a:rPr lang="en-US" sz="2500" dirty="0">
                <a:latin typeface="Bookman Old Style" panose="02050604050505020204" pitchFamily="18" charset="0"/>
                <a:cs typeface="Aharoni" pitchFamily="2" charset="-79"/>
              </a:rPr>
              <a:t>Catechists are volunteers who are willing to spend their time and talent in sharing their faith with the children of the parish.</a:t>
            </a:r>
            <a:endParaRPr lang="en-US" sz="1500" dirty="0">
              <a:latin typeface="Bookman Old Style" panose="02050604050505020204" pitchFamily="18" charset="0"/>
              <a:cs typeface="Aharoni" pitchFamily="2" charset="-79"/>
            </a:endParaRPr>
          </a:p>
          <a:p>
            <a:pPr marL="0" indent="0">
              <a:buNone/>
            </a:pPr>
            <a:endParaRPr lang="en-US" sz="1500" dirty="0">
              <a:latin typeface="Bookman Old Style" panose="02050604050505020204" pitchFamily="18" charset="0"/>
              <a:cs typeface="Aharoni" pitchFamily="2" charset="-79"/>
            </a:endParaRPr>
          </a:p>
          <a:p>
            <a:r>
              <a:rPr lang="en-US" sz="2500" dirty="0">
                <a:latin typeface="Bookman Old Style" panose="02050604050505020204" pitchFamily="18" charset="0"/>
                <a:cs typeface="Aharoni" pitchFamily="2" charset="-79"/>
              </a:rPr>
              <a:t>All Catechist are fingerprinted per Diocesan Policy	</a:t>
            </a:r>
          </a:p>
          <a:p>
            <a:r>
              <a:rPr lang="en-US" sz="2500" dirty="0">
                <a:latin typeface="Bookman Old Style" panose="02050604050505020204" pitchFamily="18" charset="0"/>
                <a:cs typeface="Aharoni" pitchFamily="2" charset="-79"/>
              </a:rPr>
              <a:t>Attend Safe Environment Training.	</a:t>
            </a:r>
          </a:p>
          <a:p>
            <a:r>
              <a:rPr lang="en-US" sz="2500" dirty="0">
                <a:latin typeface="Bookman Old Style" panose="02050604050505020204" pitchFamily="18" charset="0"/>
                <a:cs typeface="Aharoni" pitchFamily="2" charset="-79"/>
              </a:rPr>
              <a:t>Participate on ongoing formation.</a:t>
            </a:r>
          </a:p>
          <a:p>
            <a:r>
              <a:rPr lang="en-US" sz="2500" dirty="0">
                <a:latin typeface="Bookman Old Style" panose="02050604050505020204" pitchFamily="18" charset="0"/>
                <a:cs typeface="Aharoni" pitchFamily="2" charset="-79"/>
              </a:rPr>
              <a:t>Be in good standing with the Catholic church</a:t>
            </a:r>
          </a:p>
        </p:txBody>
      </p:sp>
      <p:sp>
        <p:nvSpPr>
          <p:cNvPr id="4" name="Title 1"/>
          <p:cNvSpPr txBox="1">
            <a:spLocks/>
          </p:cNvSpPr>
          <p:nvPr/>
        </p:nvSpPr>
        <p:spPr>
          <a:xfrm>
            <a:off x="0" y="274638"/>
            <a:ext cx="9144000" cy="1143000"/>
          </a:xfrm>
          <a:prstGeom prst="rect">
            <a:avLst/>
          </a:prstGeom>
          <a:noFill/>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300" b="1" i="0" u="sng" strike="noStrike" kern="1200" cap="none" spc="0" normalizeH="0" baseline="0" noProof="0" dirty="0">
                <a:ln>
                  <a:noFill/>
                </a:ln>
                <a:solidFill>
                  <a:schemeClr val="tx1"/>
                </a:solidFill>
                <a:effectLst/>
                <a:uLnTx/>
                <a:uFillTx/>
                <a:latin typeface="Bookman Old Style" panose="02050604050505020204" pitchFamily="18" charset="0"/>
                <a:ea typeface="+mj-ea"/>
                <a:cs typeface="Aharoni" pitchFamily="2" charset="-79"/>
              </a:rPr>
              <a:t>Catechist Role &amp; Qualifications</a:t>
            </a:r>
          </a:p>
        </p:txBody>
      </p:sp>
      <p:sp>
        <p:nvSpPr>
          <p:cNvPr id="6" name="Slide Number Placeholder 5">
            <a:extLst>
              <a:ext uri="{FF2B5EF4-FFF2-40B4-BE49-F238E27FC236}">
                <a16:creationId xmlns:a16="http://schemas.microsoft.com/office/drawing/2014/main" id="{DEC73ECA-C09F-D29C-6E8F-C219E7651585}"/>
              </a:ext>
            </a:extLst>
          </p:cNvPr>
          <p:cNvSpPr>
            <a:spLocks noGrp="1"/>
          </p:cNvSpPr>
          <p:nvPr>
            <p:ph type="sldNum" sz="quarter" idx="12"/>
          </p:nvPr>
        </p:nvSpPr>
        <p:spPr/>
        <p:txBody>
          <a:bodyPr/>
          <a:lstStyle/>
          <a:p>
            <a:fld id="{9ABDEE9A-EB8B-493B-84C1-0CBE7A56FD8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noFill/>
          <a:ln>
            <a:noFill/>
          </a:ln>
        </p:spPr>
        <p:txBody>
          <a:bodyPr>
            <a:noAutofit/>
          </a:bodyPr>
          <a:lstStyle/>
          <a:p>
            <a:r>
              <a:rPr lang="en-US" sz="4000" b="1" u="sng" dirty="0">
                <a:latin typeface="Bookman Old Style" panose="02050604050505020204" pitchFamily="18" charset="0"/>
              </a:rPr>
              <a:t>Student Responsibility and Expectation </a:t>
            </a:r>
            <a:endParaRPr lang="en-US" sz="4000" dirty="0">
              <a:latin typeface="Bookman Old Style" panose="02050604050505020204" pitchFamily="18" charset="0"/>
            </a:endParaRPr>
          </a:p>
        </p:txBody>
      </p:sp>
      <p:sp>
        <p:nvSpPr>
          <p:cNvPr id="3" name="Content Placeholder 2"/>
          <p:cNvSpPr>
            <a:spLocks noGrp="1"/>
          </p:cNvSpPr>
          <p:nvPr>
            <p:ph idx="1"/>
          </p:nvPr>
        </p:nvSpPr>
        <p:spPr>
          <a:xfrm>
            <a:off x="76200" y="1752600"/>
            <a:ext cx="8991600" cy="5105400"/>
          </a:xfrm>
          <a:noFill/>
          <a:ln>
            <a:noFill/>
          </a:ln>
        </p:spPr>
        <p:txBody>
          <a:bodyPr>
            <a:normAutofit fontScale="32500" lnSpcReduction="20000"/>
          </a:bodyPr>
          <a:lstStyle/>
          <a:p>
            <a:r>
              <a:rPr lang="en-US" sz="8800" dirty="0">
                <a:latin typeface="Bookman Old Style" panose="02050604050505020204" pitchFamily="18" charset="0"/>
                <a:cs typeface="Aharoni" pitchFamily="2" charset="-79"/>
              </a:rPr>
              <a:t>Students are expected to cooperate and behave in ways that encourage the learning of all in Religious Education: living as children of God; treating each other with respect courtesy and kindness.</a:t>
            </a:r>
          </a:p>
          <a:p>
            <a:pPr marL="0" indent="0">
              <a:buNone/>
            </a:pPr>
            <a:endParaRPr lang="en-US" sz="4000" dirty="0">
              <a:latin typeface="Bookman Old Style" panose="02050604050505020204" pitchFamily="18" charset="0"/>
              <a:cs typeface="Aharoni" pitchFamily="2" charset="-79"/>
            </a:endParaRPr>
          </a:p>
          <a:p>
            <a:r>
              <a:rPr lang="en-US" sz="8800" dirty="0">
                <a:latin typeface="Bookman Old Style" panose="02050604050505020204" pitchFamily="18" charset="0"/>
                <a:cs typeface="Aharoni" pitchFamily="2" charset="-79"/>
              </a:rPr>
              <a:t>Students are expected to complete their assignments and participate actively in class and projects</a:t>
            </a:r>
          </a:p>
          <a:p>
            <a:pPr marL="0" indent="0">
              <a:buNone/>
            </a:pPr>
            <a:endParaRPr lang="en-US" sz="4000" dirty="0">
              <a:latin typeface="Bookman Old Style" panose="02050604050505020204" pitchFamily="18" charset="0"/>
              <a:cs typeface="Aharoni" pitchFamily="2" charset="-79"/>
            </a:endParaRPr>
          </a:p>
          <a:p>
            <a:r>
              <a:rPr lang="en-US" sz="8800" dirty="0">
                <a:latin typeface="Bookman Old Style" panose="02050604050505020204" pitchFamily="18" charset="0"/>
                <a:cs typeface="Aharoni" pitchFamily="2" charset="-79"/>
              </a:rPr>
              <a:t>There is no eating in the classrooms</a:t>
            </a:r>
          </a:p>
          <a:p>
            <a:pPr marL="0" indent="0">
              <a:buNone/>
            </a:pPr>
            <a:endParaRPr lang="en-US" sz="4000" dirty="0">
              <a:latin typeface="Bookman Old Style" panose="02050604050505020204" pitchFamily="18" charset="0"/>
              <a:cs typeface="Aharoni" pitchFamily="2" charset="-79"/>
            </a:endParaRPr>
          </a:p>
          <a:p>
            <a:r>
              <a:rPr lang="en-US" sz="8800" dirty="0">
                <a:latin typeface="Bookman Old Style" panose="02050604050505020204" pitchFamily="18" charset="0"/>
                <a:cs typeface="Aharoni" pitchFamily="2" charset="-79"/>
              </a:rPr>
              <a:t>NO CELLPHONES: Classrooms are electronic-free; device usage is up to Catechist discretion </a:t>
            </a:r>
          </a:p>
          <a:p>
            <a:pPr marL="0" indent="0">
              <a:buNone/>
            </a:pPr>
            <a:endParaRPr lang="en-US" sz="4000" dirty="0">
              <a:latin typeface="Bookman Old Style" panose="02050604050505020204" pitchFamily="18" charset="0"/>
              <a:cs typeface="Aharoni" pitchFamily="2" charset="-79"/>
            </a:endParaRPr>
          </a:p>
          <a:p>
            <a:pPr marL="0" indent="0">
              <a:buNone/>
            </a:pPr>
            <a:endParaRPr lang="en-US" sz="4000" dirty="0">
              <a:latin typeface="Bookman Old Style" panose="02050604050505020204" pitchFamily="18" charset="0"/>
              <a:cs typeface="Aharoni" pitchFamily="2" charset="-79"/>
            </a:endParaRPr>
          </a:p>
          <a:p>
            <a:pPr>
              <a:buNone/>
            </a:pPr>
            <a:endParaRPr lang="en-US" dirty="0">
              <a:latin typeface="Bookman Old Style" panose="02050604050505020204" pitchFamily="18" charset="0"/>
            </a:endParaRPr>
          </a:p>
          <a:p>
            <a:endParaRPr lang="en-US" dirty="0">
              <a:latin typeface="Bookman Old Style" panose="02050604050505020204" pitchFamily="18" charset="0"/>
            </a:endParaRPr>
          </a:p>
        </p:txBody>
      </p:sp>
      <p:sp>
        <p:nvSpPr>
          <p:cNvPr id="6" name="Slide Number Placeholder 5">
            <a:extLst>
              <a:ext uri="{FF2B5EF4-FFF2-40B4-BE49-F238E27FC236}">
                <a16:creationId xmlns:a16="http://schemas.microsoft.com/office/drawing/2014/main" id="{1578E59C-B679-6B2E-1188-2A9D10A351E3}"/>
              </a:ext>
            </a:extLst>
          </p:cNvPr>
          <p:cNvSpPr>
            <a:spLocks noGrp="1"/>
          </p:cNvSpPr>
          <p:nvPr>
            <p:ph type="sldNum" sz="quarter" idx="12"/>
          </p:nvPr>
        </p:nvSpPr>
        <p:spPr/>
        <p:txBody>
          <a:bodyPr/>
          <a:lstStyle/>
          <a:p>
            <a:fld id="{9ABDEE9A-EB8B-493B-84C1-0CBE7A56FD87}"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F98A30E-B9AE-3CB7-C3A7-2FF6B6816CA9}"/>
              </a:ext>
            </a:extLst>
          </p:cNvPr>
          <p:cNvSpPr txBox="1"/>
          <p:nvPr/>
        </p:nvSpPr>
        <p:spPr>
          <a:xfrm>
            <a:off x="342900" y="1752600"/>
            <a:ext cx="8458200" cy="4524315"/>
          </a:xfrm>
          <a:prstGeom prst="rect">
            <a:avLst/>
          </a:prstGeom>
          <a:noFill/>
        </p:spPr>
        <p:txBody>
          <a:bodyPr wrap="square">
            <a:spAutoFit/>
          </a:bodyPr>
          <a:lstStyle/>
          <a:p>
            <a:r>
              <a:rPr lang="en-US" sz="2400" dirty="0">
                <a:latin typeface="Bookman Old Style" panose="02050604050505020204" pitchFamily="18" charset="0"/>
                <a:cs typeface="Aharoni" pitchFamily="2" charset="-79"/>
              </a:rPr>
              <a:t>Each student is responsible for equipment and supplies he/she uses. If damage occurs, parents will be asked to pay for repairs or replacement. We ask that children in the Religious Education Ministry respect the property of other students at St Joseph  School. Nothing should be removed or used from the desk and classroom they are sharing.</a:t>
            </a:r>
          </a:p>
          <a:p>
            <a:endParaRPr lang="en-US" sz="2400" dirty="0">
              <a:latin typeface="Bookman Old Style" panose="02050604050505020204" pitchFamily="18" charset="0"/>
              <a:cs typeface="Aharoni" pitchFamily="2" charset="-79"/>
            </a:endParaRPr>
          </a:p>
          <a:p>
            <a:r>
              <a:rPr lang="en-US" sz="2400" dirty="0">
                <a:latin typeface="Bookman Old Style" panose="02050604050505020204" pitchFamily="18" charset="0"/>
                <a:cs typeface="Aharoni" pitchFamily="2" charset="-79"/>
              </a:rPr>
              <a:t>If your child loses their book, it will cost $30 to replace it- a fee of which the parents </a:t>
            </a:r>
            <a:r>
              <a:rPr lang="en-US" sz="2400" b="1" u="sng" dirty="0">
                <a:latin typeface="Bookman Old Style" panose="02050604050505020204" pitchFamily="18" charset="0"/>
                <a:cs typeface="Aharoni" pitchFamily="2" charset="-79"/>
              </a:rPr>
              <a:t>MUST</a:t>
            </a:r>
            <a:r>
              <a:rPr lang="en-US" sz="2400" dirty="0">
                <a:latin typeface="Bookman Old Style" panose="02050604050505020204" pitchFamily="18" charset="0"/>
                <a:cs typeface="Aharoni" pitchFamily="2" charset="-79"/>
              </a:rPr>
              <a:t> pay. Due to the high volume of students in the program, we do not have extra books in the Office.  </a:t>
            </a:r>
            <a:endParaRPr lang="en-US" sz="1050" dirty="0">
              <a:latin typeface="Bookman Old Style" panose="02050604050505020204" pitchFamily="18" charset="0"/>
            </a:endParaRPr>
          </a:p>
        </p:txBody>
      </p:sp>
      <p:sp>
        <p:nvSpPr>
          <p:cNvPr id="10" name="Title 1">
            <a:extLst>
              <a:ext uri="{FF2B5EF4-FFF2-40B4-BE49-F238E27FC236}">
                <a16:creationId xmlns:a16="http://schemas.microsoft.com/office/drawing/2014/main" id="{59AF0969-7F26-2847-C8CE-FB6411DF7E94}"/>
              </a:ext>
            </a:extLst>
          </p:cNvPr>
          <p:cNvSpPr txBox="1">
            <a:spLocks/>
          </p:cNvSpPr>
          <p:nvPr/>
        </p:nvSpPr>
        <p:spPr>
          <a:xfrm>
            <a:off x="0" y="152400"/>
            <a:ext cx="9144000" cy="1143000"/>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u="sng" dirty="0">
                <a:latin typeface="Bookman Old Style" panose="02050604050505020204" pitchFamily="18" charset="0"/>
              </a:rPr>
              <a:t>Student Responsibility and Expectation </a:t>
            </a:r>
            <a:endParaRPr lang="en-US" sz="4000" dirty="0">
              <a:latin typeface="Bookman Old Style" panose="02050604050505020204" pitchFamily="18" charset="0"/>
            </a:endParaRPr>
          </a:p>
        </p:txBody>
      </p:sp>
      <p:sp>
        <p:nvSpPr>
          <p:cNvPr id="4" name="Slide Number Placeholder 3">
            <a:extLst>
              <a:ext uri="{FF2B5EF4-FFF2-40B4-BE49-F238E27FC236}">
                <a16:creationId xmlns:a16="http://schemas.microsoft.com/office/drawing/2014/main" id="{E52C8A36-F12B-9342-844C-29625747368F}"/>
              </a:ext>
            </a:extLst>
          </p:cNvPr>
          <p:cNvSpPr>
            <a:spLocks noGrp="1"/>
          </p:cNvSpPr>
          <p:nvPr>
            <p:ph type="sldNum" sz="quarter" idx="12"/>
          </p:nvPr>
        </p:nvSpPr>
        <p:spPr/>
        <p:txBody>
          <a:bodyPr/>
          <a:lstStyle/>
          <a:p>
            <a:fld id="{9ABDEE9A-EB8B-493B-84C1-0CBE7A56FD87}" type="slidenum">
              <a:rPr lang="en-US" smtClean="0"/>
              <a:pPr/>
              <a:t>9</a:t>
            </a:fld>
            <a:endParaRPr lang="en-US" dirty="0"/>
          </a:p>
        </p:txBody>
      </p:sp>
    </p:spTree>
    <p:extLst>
      <p:ext uri="{BB962C8B-B14F-4D97-AF65-F5344CB8AC3E}">
        <p14:creationId xmlns:p14="http://schemas.microsoft.com/office/powerpoint/2010/main" val="1850006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13467</TotalTime>
  <Words>1536</Words>
  <Application>Microsoft Office PowerPoint</Application>
  <PresentationFormat>On-screen Show (4:3)</PresentationFormat>
  <Paragraphs>194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Bookman Old Style</vt:lpstr>
      <vt:lpstr>Calibri</vt:lpstr>
      <vt:lpstr>Courier New</vt:lpstr>
      <vt:lpstr>Office Theme</vt:lpstr>
      <vt:lpstr>St. Joseph  Faith Formation Office of Religious Education   Opening Prayer: Our Father, Hail Mary, Glory Be</vt:lpstr>
      <vt:lpstr>PARENT RESPONSIBILITY AND ROLE</vt:lpstr>
      <vt:lpstr>Mass Attendance</vt:lpstr>
      <vt:lpstr>Parent Meetings</vt:lpstr>
      <vt:lpstr>Reconciliation</vt:lpstr>
      <vt:lpstr>RCIC Year I</vt:lpstr>
      <vt:lpstr>PowerPoint Presentation</vt:lpstr>
      <vt:lpstr>Student Responsibility and Expectation </vt:lpstr>
      <vt:lpstr>PowerPoint Presentation</vt:lpstr>
      <vt:lpstr>PowerPoint Presentation</vt:lpstr>
      <vt:lpstr>ATTENDANCE </vt:lpstr>
      <vt:lpstr>TARDIES</vt:lpstr>
      <vt:lpstr>DISCIPLINE</vt:lpstr>
      <vt:lpstr>ARRIVAL AND DISMISSAL</vt:lpstr>
      <vt:lpstr>EMERGENCY AND EARTHQUAKE PROCEDURES</vt:lpstr>
      <vt:lpstr>Safe Environment Class</vt:lpstr>
      <vt:lpstr>Sacramental Preparation for First Reconciliation and First Eucharist </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Joseph Religious Education</dc:title>
  <dc:creator>Debbie Aud</dc:creator>
  <cp:lastModifiedBy>Diana Puerto</cp:lastModifiedBy>
  <cp:revision>130</cp:revision>
  <cp:lastPrinted>2023-09-08T23:08:10Z</cp:lastPrinted>
  <dcterms:created xsi:type="dcterms:W3CDTF">2008-05-29T23:06:43Z</dcterms:created>
  <dcterms:modified xsi:type="dcterms:W3CDTF">2023-09-09T00:44:09Z</dcterms:modified>
</cp:coreProperties>
</file>